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3.jpg" ContentType="image/jpg"/>
  <Override PartName="/ppt/media/image44.jpg" ContentType="image/jpg"/>
  <Override PartName="/ppt/media/image45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55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58.jpg" ContentType="image/jpg"/>
  <Override PartName="/ppt/media/image59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71"/>
  </p:notesMasterIdLst>
  <p:sldIdLst>
    <p:sldId id="256" r:id="rId3"/>
    <p:sldId id="257" r:id="rId4"/>
    <p:sldId id="404" r:id="rId5"/>
    <p:sldId id="405" r:id="rId6"/>
    <p:sldId id="489" r:id="rId7"/>
    <p:sldId id="490" r:id="rId8"/>
    <p:sldId id="263" r:id="rId9"/>
    <p:sldId id="371" r:id="rId10"/>
    <p:sldId id="372" r:id="rId11"/>
    <p:sldId id="264" r:id="rId12"/>
    <p:sldId id="474" r:id="rId13"/>
    <p:sldId id="475" r:id="rId14"/>
    <p:sldId id="491" r:id="rId15"/>
    <p:sldId id="341" r:id="rId16"/>
    <p:sldId id="492" r:id="rId17"/>
    <p:sldId id="493" r:id="rId18"/>
    <p:sldId id="426" r:id="rId19"/>
    <p:sldId id="407" r:id="rId20"/>
    <p:sldId id="422" r:id="rId21"/>
    <p:sldId id="494" r:id="rId22"/>
    <p:sldId id="413" r:id="rId23"/>
    <p:sldId id="414" r:id="rId24"/>
    <p:sldId id="267" r:id="rId25"/>
    <p:sldId id="268" r:id="rId26"/>
    <p:sldId id="269" r:id="rId27"/>
    <p:sldId id="415" r:id="rId28"/>
    <p:sldId id="270" r:id="rId29"/>
    <p:sldId id="272" r:id="rId30"/>
    <p:sldId id="273" r:id="rId31"/>
    <p:sldId id="274" r:id="rId32"/>
    <p:sldId id="275" r:id="rId33"/>
    <p:sldId id="476" r:id="rId34"/>
    <p:sldId id="284" r:id="rId35"/>
    <p:sldId id="477" r:id="rId36"/>
    <p:sldId id="478" r:id="rId37"/>
    <p:sldId id="479" r:id="rId38"/>
    <p:sldId id="480" r:id="rId39"/>
    <p:sldId id="481" r:id="rId40"/>
    <p:sldId id="294" r:id="rId41"/>
    <p:sldId id="295" r:id="rId42"/>
    <p:sldId id="298" r:id="rId43"/>
    <p:sldId id="301" r:id="rId44"/>
    <p:sldId id="498" r:id="rId45"/>
    <p:sldId id="495" r:id="rId46"/>
    <p:sldId id="299" r:id="rId47"/>
    <p:sldId id="300" r:id="rId48"/>
    <p:sldId id="496" r:id="rId49"/>
    <p:sldId id="497" r:id="rId50"/>
    <p:sldId id="403" r:id="rId51"/>
    <p:sldId id="488" r:id="rId52"/>
    <p:sldId id="406" r:id="rId53"/>
    <p:sldId id="333" r:id="rId54"/>
    <p:sldId id="302" r:id="rId55"/>
    <p:sldId id="303" r:id="rId56"/>
    <p:sldId id="304" r:id="rId57"/>
    <p:sldId id="305" r:id="rId58"/>
    <p:sldId id="306" r:id="rId59"/>
    <p:sldId id="482" r:id="rId60"/>
    <p:sldId id="485" r:id="rId61"/>
    <p:sldId id="483" r:id="rId62"/>
    <p:sldId id="486" r:id="rId63"/>
    <p:sldId id="484" r:id="rId64"/>
    <p:sldId id="332" r:id="rId65"/>
    <p:sldId id="487" r:id="rId66"/>
    <p:sldId id="470" r:id="rId67"/>
    <p:sldId id="471" r:id="rId68"/>
    <p:sldId id="338" r:id="rId69"/>
    <p:sldId id="339" r:id="rId7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72"/>
      <p:bold r:id="rId73"/>
      <p:italic r:id="rId74"/>
      <p:boldItalic r:id="rId75"/>
    </p:embeddedFont>
    <p:embeddedFont>
      <p:font typeface="Avenir" panose="02000503020000020003" pitchFamily="2" charset="0"/>
      <p:regular r:id="rId76"/>
      <p: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Microsoft Sans Serif" panose="020B0604020202020204" pitchFamily="34" charset="0"/>
      <p:regular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E6512B"/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8"/>
    <p:restoredTop sz="97030"/>
  </p:normalViewPr>
  <p:slideViewPr>
    <p:cSldViewPr snapToGrid="0">
      <p:cViewPr varScale="1">
        <p:scale>
          <a:sx n="208" d="100"/>
          <a:sy n="208" d="100"/>
        </p:scale>
        <p:origin x="320" y="184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font" Target="fonts/font19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6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4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75BB5-C319-4CC0-9F8F-8FE78AD357C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6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6002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05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3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829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559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167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694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1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2" name="Google Shape;7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8751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179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3857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998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26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2364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279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042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g"/><Relationship Id="rId4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alconost/articles/542848/" TargetMode="External"/><Relationship Id="rId2" Type="http://schemas.openxmlformats.org/officeDocument/2006/relationships/hyperlink" Target="https://habr.com/ru/articles/651875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br.com/ru/companies/scrumtrek/articles/295228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 dirty="0"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</a:t>
            </a:r>
            <a:r>
              <a:rPr lang="en-US" dirty="0"/>
              <a:t>Ops</a:t>
            </a:r>
            <a:br>
              <a:rPr lang="en-US" dirty="0"/>
            </a:br>
            <a:r>
              <a:rPr lang="ru-RU" sz="3200" dirty="0"/>
              <a:t>Цели</a:t>
            </a:r>
            <a:r>
              <a:rPr lang="ru-RU" sz="3200" b="1" dirty="0">
                <a:latin typeface="Roboto"/>
                <a:ea typeface="Roboto"/>
                <a:cs typeface="Roboto"/>
                <a:sym typeface="Roboto"/>
              </a:rPr>
              <a:t> и метрики проектов</a:t>
            </a: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/>
              <a:t>Метрики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4534" y="1087818"/>
            <a:ext cx="5014944" cy="39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"/>
          <p:cNvSpPr txBox="1"/>
          <p:nvPr/>
        </p:nvSpPr>
        <p:spPr>
          <a:xfrm>
            <a:off x="539750" y="261590"/>
            <a:ext cx="806445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3600"/>
            </a:pPr>
            <a:r>
              <a:rPr lang="en-US"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Метрик много - зависит все области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65584-B1EA-9240-9936-D7D85E3A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классического </a:t>
            </a:r>
            <a:r>
              <a:rPr lang="en-US" dirty="0"/>
              <a:t>ML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1" name="Google Shape;421;p9"/>
          <p:cNvSpPr txBox="1"/>
          <p:nvPr/>
        </p:nvSpPr>
        <p:spPr>
          <a:xfrm>
            <a:off x="500550" y="1735838"/>
            <a:ext cx="8145450" cy="23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Метрики классификации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Метрики регрессии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Рейтинговые метрики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Статистические метрики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Метрики компьютерного зрения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Метрики НЛП 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57175">
              <a:lnSpc>
                <a:spcPct val="150000"/>
              </a:lnSpc>
              <a:buClr>
                <a:srgbClr val="212529"/>
              </a:buClr>
              <a:buSzPts val="1800"/>
              <a:buFont typeface="Roboto"/>
              <a:buChar char="●"/>
            </a:pPr>
            <a:r>
              <a:rPr lang="en-US" sz="1350" i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Метрики, связанные с глубоким обучением</a:t>
            </a:r>
            <a:endParaRPr sz="1350" i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BF784-73DE-EF4C-BC1A-75A718FD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 много - зависит все от области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78399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8E83F-DF36-2F65-6665-66105C2D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Сходство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1553B60-65EA-0CF7-6C13-4127B432C4C9}"/>
              </a:ext>
            </a:extLst>
          </p:cNvPr>
          <p:cNvSpPr txBox="1"/>
          <p:nvPr/>
        </p:nvSpPr>
        <p:spPr>
          <a:xfrm>
            <a:off x="304800" y="1123950"/>
            <a:ext cx="5181600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>
              <a:lnSpc>
                <a:spcPct val="100000"/>
              </a:lnSpc>
              <a:tabLst>
                <a:tab pos="410209" algn="l"/>
                <a:tab pos="410845" algn="l"/>
              </a:tabLst>
            </a:pPr>
            <a:r>
              <a:rPr lang="en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сходства: </a:t>
            </a:r>
            <a:endParaRPr lang="ru-RU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числовое,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визуальное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410209" indent="-39814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ru-RU" sz="1800" spc="-65" dirty="0">
                <a:latin typeface="Calibri" panose="020F0502020204030204" pitchFamily="34" charset="0"/>
                <a:cs typeface="Times New Roman" panose="02020603050405020304" pitchFamily="18" charset="0"/>
              </a:rPr>
              <a:t>семантическое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F665A-57B8-8A4B-851D-0085D5A4EC02}"/>
              </a:ext>
            </a:extLst>
          </p:cNvPr>
          <p:cNvSpPr txBox="1"/>
          <p:nvPr/>
        </p:nvSpPr>
        <p:spPr>
          <a:xfrm>
            <a:off x="228600" y="371687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none" strike="noStrike" dirty="0">
                <a:effectLst/>
                <a:latin typeface="Söhne"/>
              </a:rPr>
              <a:t>Сходство</a:t>
            </a:r>
            <a:r>
              <a:rPr lang="ru-RU" b="0" i="0" u="none" strike="noStrike" dirty="0">
                <a:effectLst/>
                <a:latin typeface="Söhne"/>
              </a:rPr>
              <a:t> - это мера степени схожести, близости между двумя объектами или явлениями. Сходство есть </a:t>
            </a:r>
            <a:r>
              <a:rPr lang="ru-RU" b="1" i="0" u="none" strike="noStrike" dirty="0">
                <a:effectLst/>
                <a:latin typeface="Söhne"/>
              </a:rPr>
              <a:t>численная мера</a:t>
            </a:r>
            <a:r>
              <a:rPr lang="ru-RU" b="0" i="0" u="none" strike="noStrike" dirty="0">
                <a:effectLst/>
                <a:latin typeface="Söhne"/>
              </a:rPr>
              <a:t>, которая определяет, насколько два объекта </a:t>
            </a:r>
            <a:r>
              <a:rPr lang="ru-RU" b="1" i="0" u="none" strike="noStrike" dirty="0">
                <a:effectLst/>
                <a:latin typeface="Söhne"/>
              </a:rPr>
              <a:t>близки</a:t>
            </a:r>
            <a:r>
              <a:rPr lang="ru-RU" b="0" i="0" u="none" strike="noStrike" dirty="0">
                <a:effectLst/>
                <a:latin typeface="Söhne"/>
              </a:rPr>
              <a:t> друг к другу на основе определенной </a:t>
            </a:r>
            <a:r>
              <a:rPr lang="ru-RU" b="1" i="0" u="none" strike="noStrike" dirty="0">
                <a:effectLst/>
                <a:latin typeface="Söhne"/>
              </a:rPr>
              <a:t>метрики</a:t>
            </a:r>
            <a:r>
              <a:rPr lang="ru-RU" b="0" i="0" u="none" strike="noStrike" dirty="0">
                <a:effectLst/>
                <a:latin typeface="Söhne"/>
              </a:rPr>
              <a:t>.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9D40F-8A60-D442-B4C7-9783A82B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t="14361" r="14546" b="14361"/>
          <a:stretch/>
        </p:blipFill>
        <p:spPr>
          <a:xfrm>
            <a:off x="6487095" y="1931439"/>
            <a:ext cx="2534055" cy="1692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C0C33-0A9D-5F46-89A5-F6A3D5D2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8009" r="6357" b="3896"/>
          <a:stretch/>
        </p:blipFill>
        <p:spPr>
          <a:xfrm>
            <a:off x="4244241" y="190177"/>
            <a:ext cx="2875818" cy="190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BD6D7-9436-5F41-A521-15762501F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2413122" y="1924296"/>
            <a:ext cx="2850797" cy="16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AB02-67E0-324C-A535-B60B9E2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сходства</a:t>
            </a:r>
            <a:endParaRPr lang="en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47E72-CD71-4946-8193-907FAA2C6EA4}"/>
              </a:ext>
            </a:extLst>
          </p:cNvPr>
          <p:cNvSpPr txBox="1"/>
          <p:nvPr/>
        </p:nvSpPr>
        <p:spPr>
          <a:xfrm>
            <a:off x="500550" y="1080849"/>
            <a:ext cx="41119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ru-RU" sz="1200" b="1" dirty="0"/>
              <a:t>Евклидово расстояние (</a:t>
            </a:r>
            <a:r>
              <a:rPr lang="en-US" sz="1200" b="1" dirty="0"/>
              <a:t>Euclidean Distance)</a:t>
            </a:r>
          </a:p>
          <a:p>
            <a:pPr>
              <a:spcAft>
                <a:spcPts val="300"/>
              </a:spcAft>
            </a:pPr>
            <a:r>
              <a:rPr lang="ru-RU" sz="1000" dirty="0"/>
              <a:t>геометрическое расстояние между двумя точками в </a:t>
            </a:r>
            <a:r>
              <a:rPr lang="en-US" sz="1000" dirty="0"/>
              <a:t>n-</a:t>
            </a:r>
            <a:r>
              <a:rPr lang="ru-RU" sz="1000" dirty="0"/>
              <a:t>мерном пространстве.</a:t>
            </a:r>
            <a:endParaRPr lang="ru-RU" sz="1200" dirty="0"/>
          </a:p>
          <a:p>
            <a:pPr>
              <a:spcAft>
                <a:spcPts val="300"/>
              </a:spcAft>
            </a:pPr>
            <a:r>
              <a:rPr lang="ru-RU" sz="1200" b="1" dirty="0"/>
              <a:t>Манхэттенское расстояние (</a:t>
            </a:r>
            <a:r>
              <a:rPr lang="en-US" sz="1200" b="1" dirty="0"/>
              <a:t>Manhattan Distance)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сумма абсолютных различий между координатами двух точек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Косинусное сходство (</a:t>
            </a:r>
            <a:r>
              <a:rPr lang="en-US" sz="1200" b="1" dirty="0"/>
              <a:t>Cosine Similarity)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угол между векторами в </a:t>
            </a:r>
            <a:r>
              <a:rPr lang="en-US" sz="900" dirty="0"/>
              <a:t>n-</a:t>
            </a:r>
            <a:r>
              <a:rPr lang="ru-RU" sz="900" dirty="0"/>
              <a:t>мерном пространстве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Корреляция Пирсона (</a:t>
            </a:r>
            <a:r>
              <a:rPr lang="en-US" sz="1200" b="1" dirty="0"/>
              <a:t>Pearson Correlation)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линейная зависимость между переменными</a:t>
            </a:r>
          </a:p>
          <a:p>
            <a:pPr>
              <a:spcAft>
                <a:spcPts val="300"/>
              </a:spcAft>
            </a:pPr>
            <a:r>
              <a:rPr lang="ru-RU" sz="1200" b="1" dirty="0" err="1"/>
              <a:t>Жаккардово</a:t>
            </a:r>
            <a:r>
              <a:rPr lang="ru-RU" sz="1200" b="1" dirty="0"/>
              <a:t> сходство (</a:t>
            </a:r>
            <a:r>
              <a:rPr lang="en-US" sz="1200" b="1" dirty="0"/>
              <a:t>Jaccard Similarity)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мера пересечения множеств.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Расстояние Левенштейна (</a:t>
            </a:r>
            <a:r>
              <a:rPr lang="en-US" sz="1200" b="1" dirty="0" err="1"/>
              <a:t>Levenshtein</a:t>
            </a:r>
            <a:r>
              <a:rPr lang="en-US" sz="1200" b="1" dirty="0"/>
              <a:t> Distance)</a:t>
            </a:r>
            <a:r>
              <a:rPr lang="en-US" sz="1200" dirty="0"/>
              <a:t> </a:t>
            </a:r>
            <a:r>
              <a:rPr lang="ru-RU" sz="900" dirty="0"/>
              <a:t>различия между строками путем подсчета минимального количества операций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Расстояние Хэмминга (</a:t>
            </a:r>
            <a:r>
              <a:rPr lang="en-US" sz="1200" b="1" dirty="0"/>
              <a:t>Hamming Distance)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различия между строками фиксированной длины путем подсчета несовпадающих символов.</a:t>
            </a:r>
            <a:endParaRPr lang="ru-RU" sz="1200" dirty="0"/>
          </a:p>
          <a:p>
            <a:pPr>
              <a:spcAft>
                <a:spcPts val="300"/>
              </a:spcAft>
            </a:pPr>
            <a:r>
              <a:rPr lang="ru-RU" sz="1200" b="1" dirty="0"/>
              <a:t>Расстояние </a:t>
            </a:r>
            <a:r>
              <a:rPr lang="ru-RU" sz="1200" b="1" dirty="0" err="1"/>
              <a:t>Махаланобиса</a:t>
            </a:r>
            <a:r>
              <a:rPr lang="ru-RU" sz="1200" b="1" dirty="0"/>
              <a:t> (</a:t>
            </a:r>
            <a:r>
              <a:rPr lang="en-US" sz="1200" b="1" dirty="0" err="1"/>
              <a:t>Mahalanobis</a:t>
            </a:r>
            <a:r>
              <a:rPr lang="en-US" sz="1200" b="1" dirty="0"/>
              <a:t> Distance)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ковариация между признаками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Метрика </a:t>
            </a:r>
            <a:r>
              <a:rPr lang="ru-RU" sz="1200" b="1" dirty="0" err="1"/>
              <a:t>Минковского</a:t>
            </a:r>
            <a:r>
              <a:rPr lang="ru-RU" sz="1200" b="1" dirty="0"/>
              <a:t> (</a:t>
            </a:r>
            <a:r>
              <a:rPr lang="en-US" sz="1200" b="1" dirty="0" err="1"/>
              <a:t>Minkowski</a:t>
            </a:r>
            <a:r>
              <a:rPr lang="en-US" sz="1200" b="1" dirty="0"/>
              <a:t> Metric)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обобщенное расстояние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F80EA-63C5-8744-8410-009DBE42835B}"/>
              </a:ext>
            </a:extLst>
          </p:cNvPr>
          <p:cNvSpPr txBox="1"/>
          <p:nvPr/>
        </p:nvSpPr>
        <p:spPr>
          <a:xfrm>
            <a:off x="4542450" y="856293"/>
            <a:ext cx="4601550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ru-RU" sz="1200" b="1" dirty="0"/>
              <a:t>Корреляция касательной (</a:t>
            </a:r>
            <a:r>
              <a:rPr lang="en-US" sz="1200" b="1" dirty="0" err="1"/>
              <a:t>Tanimoto</a:t>
            </a:r>
            <a:r>
              <a:rPr lang="en-US" sz="1200" b="1" dirty="0"/>
              <a:t> Coefficient)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сравнение между двумя бинарными векторами.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Среднеквадратичное отклонение (</a:t>
            </a:r>
            <a:r>
              <a:rPr lang="en-US" sz="1200" b="1" dirty="0"/>
              <a:t>MSE)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разницу между пикселями двух изображений.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Структурный сходство (</a:t>
            </a:r>
            <a:r>
              <a:rPr lang="en-US" sz="1200" b="1" dirty="0"/>
              <a:t>Structural Similarity Index, SSIM)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сходство в структуре, контрасте и яркости между двумя изображениями.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Гистограммы цветов (</a:t>
            </a:r>
            <a:r>
              <a:rPr lang="en-US" sz="1200" b="1" dirty="0"/>
              <a:t>Color Histograms)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гистограммы цветовых каналов. 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Гистограммы текстур (</a:t>
            </a:r>
            <a:r>
              <a:rPr lang="en-US" sz="1200" b="1" dirty="0"/>
              <a:t>Texture Histograms)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текстурные характеристики изображения.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Фреймовое сходство (</a:t>
            </a:r>
            <a:r>
              <a:rPr lang="en-US" sz="1200" b="1" dirty="0"/>
              <a:t>Frame Difference) </a:t>
            </a:r>
            <a:endParaRPr lang="ru-RU" sz="1200" b="1" dirty="0"/>
          </a:p>
          <a:p>
            <a:pPr>
              <a:spcAft>
                <a:spcPts val="300"/>
              </a:spcAft>
            </a:pPr>
            <a:r>
              <a:rPr lang="ru-RU" sz="900" dirty="0"/>
              <a:t>видеообработка для измерения сходства между кадрами видео.</a:t>
            </a:r>
          </a:p>
          <a:p>
            <a:pPr>
              <a:spcAft>
                <a:spcPts val="300"/>
              </a:spcAft>
            </a:pPr>
            <a:r>
              <a:rPr lang="en-US" sz="1200" b="1" dirty="0"/>
              <a:t>Wavelet-</a:t>
            </a:r>
            <a:r>
              <a:rPr lang="ru-RU" sz="1200" b="1" dirty="0"/>
              <a:t>преобразование (</a:t>
            </a:r>
            <a:r>
              <a:rPr lang="en-US" sz="1200" b="1" dirty="0"/>
              <a:t>Wavelet Transform)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высокочастотные и низкочастотные составляющие изображений.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Сравнение дескрипторов (</a:t>
            </a:r>
            <a:r>
              <a:rPr lang="en-US" sz="1200" b="1" dirty="0"/>
              <a:t>Feature Descriptors)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такие как </a:t>
            </a:r>
            <a:r>
              <a:rPr lang="en-US" sz="900" dirty="0"/>
              <a:t>SIFT, SURF, </a:t>
            </a:r>
            <a:r>
              <a:rPr lang="ru-RU" sz="900" dirty="0"/>
              <a:t>и </a:t>
            </a:r>
            <a:r>
              <a:rPr lang="en-US" sz="900" dirty="0"/>
              <a:t>ORB, </a:t>
            </a:r>
            <a:r>
              <a:rPr lang="ru-RU" sz="900" dirty="0"/>
              <a:t>для извлечения и сравнения ключевых точек.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Методы сиамских сетей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Оценивают векторное представление объектов</a:t>
            </a:r>
          </a:p>
          <a:p>
            <a:pPr>
              <a:spcAft>
                <a:spcPts val="300"/>
              </a:spcAft>
            </a:pPr>
            <a:r>
              <a:rPr lang="ru-RU" sz="1200" b="1" dirty="0"/>
              <a:t>Структурные метрики (</a:t>
            </a:r>
            <a:r>
              <a:rPr lang="en-US" sz="1200" b="1" dirty="0"/>
              <a:t>Structural Metrics)</a:t>
            </a:r>
          </a:p>
          <a:p>
            <a:pPr>
              <a:spcAft>
                <a:spcPts val="300"/>
              </a:spcAft>
            </a:pPr>
            <a:r>
              <a:rPr lang="ru-RU" sz="900" dirty="0"/>
              <a:t>структурные характеристики изображений, такие как сетка дескрипторов и глубокие связи.</a:t>
            </a:r>
          </a:p>
        </p:txBody>
      </p:sp>
    </p:spTree>
    <p:extLst>
      <p:ext uri="{BB962C8B-B14F-4D97-AF65-F5344CB8AC3E}">
        <p14:creationId xmlns:p14="http://schemas.microsoft.com/office/powerpoint/2010/main" val="319968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63C5D0-DF0F-FD4D-9AB4-5F4EDE03CA8F}"/>
              </a:ext>
            </a:extLst>
          </p:cNvPr>
          <p:cNvSpPr txBox="1"/>
          <p:nvPr/>
        </p:nvSpPr>
        <p:spPr>
          <a:xfrm>
            <a:off x="500550" y="931890"/>
            <a:ext cx="26998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1.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15" dirty="0">
                <a:latin typeface="Microsoft Sans Serif"/>
                <a:cs typeface="Microsoft Sans Serif"/>
              </a:rPr>
              <a:t>Евклидово </a:t>
            </a:r>
            <a:r>
              <a:rPr lang="ru-RU" sz="1600" spc="-2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706E76BF-C278-7440-B6BE-38E69F1F463C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0" y="1378792"/>
            <a:ext cx="1445633" cy="1260000"/>
            <a:chOff x="894588" y="2510027"/>
            <a:chExt cx="1745614" cy="152146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5DE7D8F-BBC1-244A-BB81-BED88E892A73}"/>
                </a:ext>
              </a:extLst>
            </p:cNvPr>
            <p:cNvSpPr/>
            <p:nvPr/>
          </p:nvSpPr>
          <p:spPr>
            <a:xfrm>
              <a:off x="894588" y="25100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BA9D8BC-8BDC-7C46-A817-5E1CFC97FE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3602736"/>
              <a:ext cx="156972" cy="15544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3999F651-605F-724C-89F4-C3B6838B96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807207"/>
              <a:ext cx="156972" cy="155447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71F84F5-B560-A44B-80FA-7356421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8" y="2799600"/>
              <a:ext cx="1011923" cy="894575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D1A8EFC-F2AA-D844-81B6-2882B4F18CB3}"/>
                </a:ext>
              </a:extLst>
            </p:cNvPr>
            <p:cNvSpPr/>
            <p:nvPr/>
          </p:nvSpPr>
          <p:spPr>
            <a:xfrm>
              <a:off x="1303655" y="2934461"/>
              <a:ext cx="815975" cy="698500"/>
            </a:xfrm>
            <a:custGeom>
              <a:avLst/>
              <a:gdLst/>
              <a:ahLst/>
              <a:cxnLst/>
              <a:rect l="l" t="t" r="r" b="b"/>
              <a:pathLst>
                <a:path w="815975" h="698500">
                  <a:moveTo>
                    <a:pt x="716237" y="59604"/>
                  </a:moveTo>
                  <a:lnTo>
                    <a:pt x="0" y="669289"/>
                  </a:lnTo>
                  <a:lnTo>
                    <a:pt x="24637" y="698373"/>
                  </a:lnTo>
                  <a:lnTo>
                    <a:pt x="740904" y="88538"/>
                  </a:lnTo>
                  <a:lnTo>
                    <a:pt x="716237" y="59604"/>
                  </a:lnTo>
                  <a:close/>
                </a:path>
                <a:path w="815975" h="698500">
                  <a:moveTo>
                    <a:pt x="795543" y="47243"/>
                  </a:moveTo>
                  <a:lnTo>
                    <a:pt x="730757" y="47243"/>
                  </a:lnTo>
                  <a:lnTo>
                    <a:pt x="755395" y="76200"/>
                  </a:lnTo>
                  <a:lnTo>
                    <a:pt x="740904" y="88538"/>
                  </a:lnTo>
                  <a:lnTo>
                    <a:pt x="765682" y="117601"/>
                  </a:lnTo>
                  <a:lnTo>
                    <a:pt x="795543" y="47243"/>
                  </a:lnTo>
                  <a:close/>
                </a:path>
                <a:path w="815975" h="698500">
                  <a:moveTo>
                    <a:pt x="730757" y="47243"/>
                  </a:moveTo>
                  <a:lnTo>
                    <a:pt x="716237" y="59604"/>
                  </a:lnTo>
                  <a:lnTo>
                    <a:pt x="740904" y="88538"/>
                  </a:lnTo>
                  <a:lnTo>
                    <a:pt x="755395" y="76200"/>
                  </a:lnTo>
                  <a:lnTo>
                    <a:pt x="730757" y="47243"/>
                  </a:lnTo>
                  <a:close/>
                </a:path>
                <a:path w="815975" h="698500">
                  <a:moveTo>
                    <a:pt x="815594" y="0"/>
                  </a:moveTo>
                  <a:lnTo>
                    <a:pt x="691514" y="30607"/>
                  </a:lnTo>
                  <a:lnTo>
                    <a:pt x="716237" y="59604"/>
                  </a:lnTo>
                  <a:lnTo>
                    <a:pt x="730757" y="47243"/>
                  </a:lnTo>
                  <a:lnTo>
                    <a:pt x="795543" y="47243"/>
                  </a:lnTo>
                  <a:lnTo>
                    <a:pt x="81559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/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+…+(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)^2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Microsoft Sans Serif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Microsoft Sans Serif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28FCA2BD-9FFB-764E-999D-66CD45EB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70837"/>
                <a:ext cx="5798820" cy="1067087"/>
              </a:xfrm>
              <a:prstGeom prst="rect">
                <a:avLst/>
              </a:prstGeom>
              <a:blipFill>
                <a:blip r:embed="rId4"/>
                <a:stretch>
                  <a:fillRect l="-1751" t="-33333" b="-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31D5B04B-0A10-E844-B504-3D7E40171B21}"/>
              </a:ext>
            </a:extLst>
          </p:cNvPr>
          <p:cNvSpPr txBox="1"/>
          <p:nvPr/>
        </p:nvSpPr>
        <p:spPr>
          <a:xfrm>
            <a:off x="529733" y="2860776"/>
            <a:ext cx="3125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Microsoft Sans Serif"/>
                <a:cs typeface="Microsoft Sans Serif"/>
              </a:rPr>
              <a:t>2.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lang="ru-RU" sz="1600" spc="-10" dirty="0" err="1">
                <a:latin typeface="Microsoft Sans Serif"/>
                <a:cs typeface="Microsoft Sans Serif"/>
              </a:rPr>
              <a:t>Манхеттенское</a:t>
            </a:r>
            <a:r>
              <a:rPr lang="ru-RU" sz="1600" spc="-10" dirty="0">
                <a:latin typeface="Microsoft Sans Serif"/>
                <a:cs typeface="Microsoft Sans Serif"/>
              </a:rPr>
              <a:t> </a:t>
            </a:r>
            <a:r>
              <a:rPr lang="ru-RU" sz="1600" spc="-40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8E9710B-7038-7949-A2C3-9F18F7AF8A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550" y="3239743"/>
            <a:ext cx="1445632" cy="1260000"/>
            <a:chOff x="873252" y="4863084"/>
            <a:chExt cx="1745614" cy="1521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B868FFC-5682-9E43-B316-22E8CCE40E36}"/>
                </a:ext>
              </a:extLst>
            </p:cNvPr>
            <p:cNvSpPr/>
            <p:nvPr/>
          </p:nvSpPr>
          <p:spPr>
            <a:xfrm>
              <a:off x="873252" y="4863084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563"/>
                  </a:lnTo>
                  <a:lnTo>
                    <a:pt x="38100" y="1483563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E8E5491-33E0-7D47-BECD-897D70081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432" y="5954268"/>
              <a:ext cx="156971" cy="156972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9F1E258-59FA-0B42-A1E3-8F198EBD9AE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5158740"/>
              <a:ext cx="156972" cy="15697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8B85C998-C926-3B4A-B62F-C46B3E21C09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36" y="5897880"/>
              <a:ext cx="999756" cy="310959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722DF0E-ABD9-6441-BDEA-CE8E17F7C558}"/>
                </a:ext>
              </a:extLst>
            </p:cNvPr>
            <p:cNvSpPr/>
            <p:nvPr/>
          </p:nvSpPr>
          <p:spPr>
            <a:xfrm>
              <a:off x="1360170" y="5975604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19D496B-9D61-CC4F-BF2F-379CA4CA41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4" y="5167884"/>
              <a:ext cx="310959" cy="885431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1FF9449-5FA6-EC40-9DCE-62813AD6A676}"/>
                </a:ext>
              </a:extLst>
            </p:cNvPr>
            <p:cNvSpPr/>
            <p:nvPr/>
          </p:nvSpPr>
          <p:spPr>
            <a:xfrm>
              <a:off x="2106168" y="5302758"/>
              <a:ext cx="114300" cy="689610"/>
            </a:xfrm>
            <a:custGeom>
              <a:avLst/>
              <a:gdLst/>
              <a:ahLst/>
              <a:cxnLst/>
              <a:rect l="l" t="t" r="r" b="b"/>
              <a:pathLst>
                <a:path w="114300" h="689610">
                  <a:moveTo>
                    <a:pt x="76200" y="95249"/>
                  </a:moveTo>
                  <a:lnTo>
                    <a:pt x="38100" y="95249"/>
                  </a:lnTo>
                  <a:lnTo>
                    <a:pt x="38100" y="689127"/>
                  </a:lnTo>
                  <a:lnTo>
                    <a:pt x="76200" y="689127"/>
                  </a:lnTo>
                  <a:lnTo>
                    <a:pt x="76200" y="95249"/>
                  </a:lnTo>
                  <a:close/>
                </a:path>
                <a:path w="114300" h="689610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689610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/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ru-RU" sz="1400" spc="-4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4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точек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𝒑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𝑝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20" dirty="0">
                    <a:latin typeface="Microsoft Sans Serif"/>
                    <a:cs typeface="Microsoft Sans Serif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b="1" i="1" spc="-20" smtClean="0">
                        <a:latin typeface="Cambria Math" panose="02040503050406030204" pitchFamily="18" charset="0"/>
                        <a:cs typeface="Microsoft Sans Serif"/>
                      </a:rPr>
                      <m:t>𝒒</m:t>
                    </m:r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=(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1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,…, </m:t>
                    </m:r>
                    <m:sSub>
                      <m:sSubPr>
                        <m:ctrlP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𝑞</m:t>
                        </m:r>
                      </m:e>
                      <m:sub>
                        <m:r>
                          <a:rPr lang="en-US" sz="1400" b="0" i="1" spc="-2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sub>
                    </m:sSub>
                    <m:r>
                      <a:rPr lang="en-US" sz="1400" b="0" i="1" spc="-2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sz="14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dirty="0">
                    <a:latin typeface="Microsoft Sans Serif"/>
                    <a:cs typeface="Microsoft Sans Serif"/>
                  </a:rPr>
                  <a:t>длина </a:t>
                </a:r>
                <a:r>
                  <a:rPr lang="ru-RU" sz="1400" spc="-25" dirty="0">
                    <a:latin typeface="Microsoft Sans Serif"/>
                    <a:cs typeface="Microsoft Sans Serif"/>
                  </a:rPr>
                  <a:t>отрезка</a:t>
                </a:r>
                <a:r>
                  <a:rPr lang="ru-RU" sz="14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400" spc="-5" dirty="0">
                    <a:latin typeface="Microsoft Sans Serif"/>
                    <a:cs typeface="Microsoft Sans Serif"/>
                  </a:rPr>
                  <a:t>равна:</a:t>
                </a:r>
                <a:endParaRPr lang="en-US" sz="1400" spc="-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Microsoft Sans Serif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Microsoft Sans Serif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14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42" name="object 10">
                <a:extLst>
                  <a:ext uri="{FF2B5EF4-FFF2-40B4-BE49-F238E27FC236}">
                    <a16:creationId xmlns:a16="http://schemas.microsoft.com/office/drawing/2014/main" id="{A1D9C44E-79B6-4245-92BE-A03E7F33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82" y="3355867"/>
                <a:ext cx="5798820" cy="817083"/>
              </a:xfrm>
              <a:prstGeom prst="rect">
                <a:avLst/>
              </a:prstGeom>
              <a:blipFill>
                <a:blip r:embed="rId8"/>
                <a:stretch>
                  <a:fillRect l="-1751" t="-58462" b="-1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1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10E0-1384-FB40-A86A-2B8E67A0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Манхеттенское</a:t>
            </a:r>
            <a:r>
              <a:rPr lang="ru-RU" dirty="0"/>
              <a:t> и Евклидово расстояние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7302E-23C9-A74B-B2B3-834FE4C7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9" y="1146276"/>
            <a:ext cx="4605909" cy="366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4E23-62C5-7F4D-9202-FF6C43A92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2006" r="1006" b="7370"/>
          <a:stretch/>
        </p:blipFill>
        <p:spPr>
          <a:xfrm>
            <a:off x="6096000" y="1997074"/>
            <a:ext cx="2547451" cy="1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/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D103A-EBDE-7440-989C-7CBD1F12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59" y="2610194"/>
                <a:ext cx="5196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C581A62-67B3-6341-A7DA-75841A561CE5}"/>
              </a:ext>
            </a:extLst>
          </p:cNvPr>
          <p:cNvSpPr txBox="1"/>
          <p:nvPr/>
        </p:nvSpPr>
        <p:spPr>
          <a:xfrm>
            <a:off x="495559" y="935963"/>
            <a:ext cx="302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Microsoft Sans Serif"/>
                <a:cs typeface="Microsoft Sans Serif"/>
              </a:rPr>
              <a:t>3.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 Чебышева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E76E0ABF-A104-2547-B231-B83F21B6CA39}"/>
              </a:ext>
            </a:extLst>
          </p:cNvPr>
          <p:cNvGrpSpPr>
            <a:grpSpLocks noChangeAspect="1"/>
          </p:cNvGrpSpPr>
          <p:nvPr/>
        </p:nvGrpSpPr>
        <p:grpSpPr>
          <a:xfrm>
            <a:off x="736736" y="1344396"/>
            <a:ext cx="1445632" cy="1260000"/>
            <a:chOff x="894588" y="1900427"/>
            <a:chExt cx="1745614" cy="1521460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742F0B1-1C27-5746-9244-9C5FE88B9B19}"/>
                </a:ext>
              </a:extLst>
            </p:cNvPr>
            <p:cNvSpPr/>
            <p:nvPr/>
          </p:nvSpPr>
          <p:spPr>
            <a:xfrm>
              <a:off x="894588" y="1900427"/>
              <a:ext cx="1745614" cy="1521460"/>
            </a:xfrm>
            <a:custGeom>
              <a:avLst/>
              <a:gdLst/>
              <a:ahLst/>
              <a:cxnLst/>
              <a:rect l="l" t="t" r="r" b="b"/>
              <a:pathLst>
                <a:path w="1745614" h="1521460">
                  <a:moveTo>
                    <a:pt x="1745615" y="1482852"/>
                  </a:moveTo>
                  <a:lnTo>
                    <a:pt x="1732915" y="1476502"/>
                  </a:lnTo>
                  <a:lnTo>
                    <a:pt x="1669415" y="1444752"/>
                  </a:lnTo>
                  <a:lnTo>
                    <a:pt x="1669415" y="1476502"/>
                  </a:lnTo>
                  <a:lnTo>
                    <a:pt x="44450" y="1476502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89202"/>
                  </a:lnTo>
                  <a:lnTo>
                    <a:pt x="1669415" y="1489202"/>
                  </a:lnTo>
                  <a:lnTo>
                    <a:pt x="1669415" y="1520952"/>
                  </a:lnTo>
                  <a:lnTo>
                    <a:pt x="1732915" y="1489202"/>
                  </a:lnTo>
                  <a:lnTo>
                    <a:pt x="1745615" y="1482852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C7B6D014-365D-0248-8262-B8BE3C3E68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768" y="2993136"/>
              <a:ext cx="156972" cy="15544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7D31330-7A6F-F84A-ABB6-0C039F2BA6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168" y="2197607"/>
              <a:ext cx="156972" cy="155447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8329D45F-CD0D-0E4A-B19E-9AA50453F4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116" y="2935287"/>
              <a:ext cx="999756" cy="310959"/>
            </a:xfrm>
            <a:prstGeom prst="rect">
              <a:avLst/>
            </a:prstGeom>
          </p:spPr>
        </p:pic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D5FF39D8-7F27-334F-9904-FB4DBC51F143}"/>
                </a:ext>
              </a:extLst>
            </p:cNvPr>
            <p:cNvSpPr/>
            <p:nvPr/>
          </p:nvSpPr>
          <p:spPr>
            <a:xfrm>
              <a:off x="1352550" y="3012947"/>
              <a:ext cx="803275" cy="114300"/>
            </a:xfrm>
            <a:custGeom>
              <a:avLst/>
              <a:gdLst/>
              <a:ahLst/>
              <a:cxnLst/>
              <a:rect l="l" t="t" r="r" b="b"/>
              <a:pathLst>
                <a:path w="803275" h="114300">
                  <a:moveTo>
                    <a:pt x="688975" y="0"/>
                  </a:moveTo>
                  <a:lnTo>
                    <a:pt x="688975" y="114300"/>
                  </a:lnTo>
                  <a:lnTo>
                    <a:pt x="765175" y="76200"/>
                  </a:lnTo>
                  <a:lnTo>
                    <a:pt x="708025" y="76200"/>
                  </a:lnTo>
                  <a:lnTo>
                    <a:pt x="708025" y="38100"/>
                  </a:lnTo>
                  <a:lnTo>
                    <a:pt x="765175" y="38100"/>
                  </a:lnTo>
                  <a:lnTo>
                    <a:pt x="688975" y="0"/>
                  </a:lnTo>
                  <a:close/>
                </a:path>
                <a:path w="803275" h="114300">
                  <a:moveTo>
                    <a:pt x="6889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75" y="76200"/>
                  </a:lnTo>
                  <a:lnTo>
                    <a:pt x="688975" y="38100"/>
                  </a:lnTo>
                  <a:close/>
                </a:path>
                <a:path w="803275" h="114300">
                  <a:moveTo>
                    <a:pt x="765175" y="38100"/>
                  </a:moveTo>
                  <a:lnTo>
                    <a:pt x="708025" y="38100"/>
                  </a:lnTo>
                  <a:lnTo>
                    <a:pt x="708025" y="76200"/>
                  </a:lnTo>
                  <a:lnTo>
                    <a:pt x="765175" y="76200"/>
                  </a:lnTo>
                  <a:lnTo>
                    <a:pt x="803275" y="57150"/>
                  </a:lnTo>
                  <a:lnTo>
                    <a:pt x="76517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654E715-BA51-4243-B33B-930801B84E51}"/>
                </a:ext>
              </a:extLst>
            </p:cNvPr>
            <p:cNvSpPr/>
            <p:nvPr/>
          </p:nvSpPr>
          <p:spPr>
            <a:xfrm>
              <a:off x="2183891" y="2339340"/>
              <a:ext cx="0" cy="1048385"/>
            </a:xfrm>
            <a:custGeom>
              <a:avLst/>
              <a:gdLst/>
              <a:ahLst/>
              <a:cxnLst/>
              <a:rect l="l" t="t" r="r" b="b"/>
              <a:pathLst>
                <a:path h="1048385">
                  <a:moveTo>
                    <a:pt x="0" y="0"/>
                  </a:moveTo>
                  <a:lnTo>
                    <a:pt x="0" y="104800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95559" y="3058282"/>
            <a:ext cx="31076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4. Расстояние </a:t>
            </a:r>
            <a:r>
              <a:rPr lang="ru-RU" sz="1600" spc="-5" dirty="0" err="1">
                <a:latin typeface="Microsoft Sans Serif"/>
                <a:cs typeface="Microsoft Sans Serif"/>
              </a:rPr>
              <a:t>Минковского</a:t>
            </a:r>
            <a:endParaRPr sz="160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/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𝑐h𝑒𝑏𝑦𝑠h𝑒𝑣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BC3D3-32C0-D643-9054-9E0030C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75" y="1595735"/>
                <a:ext cx="2765693" cy="37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2" y="3559892"/>
                <a:ext cx="2294538" cy="799193"/>
              </a:xfrm>
              <a:prstGeom prst="rect">
                <a:avLst/>
              </a:prstGeom>
              <a:blipFill>
                <a:blip r:embed="rId5"/>
                <a:stretch>
                  <a:fillRect t="-68750" b="-1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/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 err="1"/>
                  <a:t>Манхеттенское</a:t>
                </a:r>
                <a:r>
                  <a:rPr lang="ru-RU" sz="1400" dirty="0"/>
                  <a:t> рас</a:t>
                </a:r>
                <a:r>
                  <a:rPr lang="en-US" sz="1400" dirty="0"/>
                  <a:t>c</a:t>
                </a:r>
                <a:r>
                  <a:rPr lang="ru-RU" sz="1400" dirty="0" err="1"/>
                  <a:t>тояние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 </a:t>
                </a:r>
                <a:r>
                  <a:rPr lang="en-US" sz="1400" dirty="0"/>
                  <a:t>– </a:t>
                </a:r>
                <a:r>
                  <a:rPr lang="ru-RU" sz="1400" dirty="0"/>
                  <a:t>Евклидово расстояние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Расстояние Чебышева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A7EDB8-9277-E847-B19A-B62F6F1D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11" y="3620421"/>
                <a:ext cx="2896242" cy="738664"/>
              </a:xfrm>
              <a:prstGeom prst="rect">
                <a:avLst/>
              </a:prstGeom>
              <a:blipFill>
                <a:blip r:embed="rId6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1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B42C-5751-5C4B-8300-047C71F6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расстояния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A32B22A8-E619-0144-85FE-87C3CBDA50D0}"/>
              </a:ext>
            </a:extLst>
          </p:cNvPr>
          <p:cNvSpPr txBox="1"/>
          <p:nvPr/>
        </p:nvSpPr>
        <p:spPr>
          <a:xfrm>
            <a:off x="470887" y="1239224"/>
            <a:ext cx="479714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600" spc="-5" dirty="0">
                <a:latin typeface="Microsoft Sans Serif"/>
                <a:cs typeface="Microsoft Sans Serif"/>
              </a:rPr>
              <a:t>5</a:t>
            </a:r>
            <a:r>
              <a:rPr sz="1600" spc="-5" dirty="0">
                <a:latin typeface="Microsoft Sans Serif"/>
                <a:cs typeface="Microsoft Sans Serif"/>
              </a:rPr>
              <a:t>. </a:t>
            </a:r>
            <a:r>
              <a:rPr sz="1600" spc="-20" dirty="0" err="1">
                <a:latin typeface="Microsoft Sans Serif"/>
                <a:cs typeface="Microsoft Sans Serif"/>
              </a:rPr>
              <a:t>Косинусное</a:t>
            </a:r>
            <a:r>
              <a:rPr lang="en-US" sz="1600" spc="-20" dirty="0">
                <a:latin typeface="Microsoft Sans Serif"/>
                <a:cs typeface="Microsoft Sans Serif"/>
              </a:rPr>
              <a:t> </a:t>
            </a:r>
            <a:r>
              <a:rPr lang="ru-RU" sz="1600" spc="-20" dirty="0">
                <a:latin typeface="Microsoft Sans Serif"/>
                <a:cs typeface="Microsoft Sans Serif"/>
              </a:rPr>
              <a:t>сходство и косинусное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расстояние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21">
            <a:extLst>
              <a:ext uri="{FF2B5EF4-FFF2-40B4-BE49-F238E27FC236}">
                <a16:creationId xmlns:a16="http://schemas.microsoft.com/office/drawing/2014/main" id="{F3DDCF51-A974-8E47-AB75-ECD3FBE302DD}"/>
              </a:ext>
            </a:extLst>
          </p:cNvPr>
          <p:cNvGrpSpPr>
            <a:grpSpLocks noChangeAspect="1"/>
          </p:cNvGrpSpPr>
          <p:nvPr/>
        </p:nvGrpSpPr>
        <p:grpSpPr>
          <a:xfrm>
            <a:off x="705398" y="1733550"/>
            <a:ext cx="1444430" cy="1260000"/>
            <a:chOff x="8278368" y="2688335"/>
            <a:chExt cx="1745614" cy="1522730"/>
          </a:xfrm>
        </p:grpSpPr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AE582C4-B5A2-B541-8201-66BFDB99FA5B}"/>
                </a:ext>
              </a:extLst>
            </p:cNvPr>
            <p:cNvSpPr/>
            <p:nvPr/>
          </p:nvSpPr>
          <p:spPr>
            <a:xfrm>
              <a:off x="8278368" y="2688335"/>
              <a:ext cx="1745614" cy="1522730"/>
            </a:xfrm>
            <a:custGeom>
              <a:avLst/>
              <a:gdLst/>
              <a:ahLst/>
              <a:cxnLst/>
              <a:rect l="l" t="t" r="r" b="b"/>
              <a:pathLst>
                <a:path w="1745615" h="1522729">
                  <a:moveTo>
                    <a:pt x="1745615" y="1484376"/>
                  </a:moveTo>
                  <a:lnTo>
                    <a:pt x="1732915" y="1478026"/>
                  </a:lnTo>
                  <a:lnTo>
                    <a:pt x="1669415" y="1446276"/>
                  </a:lnTo>
                  <a:lnTo>
                    <a:pt x="1669415" y="1478026"/>
                  </a:lnTo>
                  <a:lnTo>
                    <a:pt x="44450" y="147802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483614"/>
                  </a:lnTo>
                  <a:lnTo>
                    <a:pt x="38100" y="1483614"/>
                  </a:lnTo>
                  <a:lnTo>
                    <a:pt x="38100" y="1490726"/>
                  </a:lnTo>
                  <a:lnTo>
                    <a:pt x="1669415" y="1490726"/>
                  </a:lnTo>
                  <a:lnTo>
                    <a:pt x="1669415" y="1522476"/>
                  </a:lnTo>
                  <a:lnTo>
                    <a:pt x="1732915" y="1490726"/>
                  </a:lnTo>
                  <a:lnTo>
                    <a:pt x="1745615" y="1484376"/>
                  </a:lnTo>
                  <a:close/>
                </a:path>
              </a:pathLst>
            </a:custGeom>
            <a:solidFill>
              <a:srgbClr val="3E6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E129EE4C-1A27-0D48-9CE0-2BF63C1EDC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156" y="2865119"/>
              <a:ext cx="156972" cy="156971"/>
            </a:xfrm>
            <a:prstGeom prst="rect">
              <a:avLst/>
            </a:prstGeom>
          </p:spPr>
        </p:pic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A53D72E-44F0-974E-B663-9B8AAED0D7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3589019"/>
              <a:ext cx="156972" cy="156971"/>
            </a:xfrm>
            <a:prstGeom prst="rect">
              <a:avLst/>
            </a:prstGeom>
          </p:spPr>
        </p:pic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9AD83D80-B055-1141-9298-36CF85BDAB17}"/>
                </a:ext>
              </a:extLst>
            </p:cNvPr>
            <p:cNvSpPr/>
            <p:nvPr/>
          </p:nvSpPr>
          <p:spPr>
            <a:xfrm>
              <a:off x="8316468" y="2988563"/>
              <a:ext cx="1124585" cy="1184275"/>
            </a:xfrm>
            <a:custGeom>
              <a:avLst/>
              <a:gdLst/>
              <a:ahLst/>
              <a:cxnLst/>
              <a:rect l="l" t="t" r="r" b="b"/>
              <a:pathLst>
                <a:path w="1124584" h="1184275">
                  <a:moveTo>
                    <a:pt x="0" y="1183259"/>
                  </a:moveTo>
                  <a:lnTo>
                    <a:pt x="582676" y="0"/>
                  </a:lnTo>
                </a:path>
                <a:path w="1124584" h="1184275">
                  <a:moveTo>
                    <a:pt x="0" y="1184148"/>
                  </a:moveTo>
                  <a:lnTo>
                    <a:pt x="1124077" y="725424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2B59816-8311-654C-897B-BB50BFCF71E5}"/>
                </a:ext>
              </a:extLst>
            </p:cNvPr>
            <p:cNvSpPr/>
            <p:nvPr/>
          </p:nvSpPr>
          <p:spPr>
            <a:xfrm>
              <a:off x="8713216" y="3343655"/>
              <a:ext cx="510540" cy="467359"/>
            </a:xfrm>
            <a:custGeom>
              <a:avLst/>
              <a:gdLst/>
              <a:ahLst/>
              <a:cxnLst/>
              <a:rect l="l" t="t" r="r" b="b"/>
              <a:pathLst>
                <a:path w="510540" h="467360">
                  <a:moveTo>
                    <a:pt x="409701" y="361315"/>
                  </a:moveTo>
                  <a:lnTo>
                    <a:pt x="405129" y="364236"/>
                  </a:lnTo>
                  <a:lnTo>
                    <a:pt x="400430" y="367030"/>
                  </a:lnTo>
                  <a:lnTo>
                    <a:pt x="399033" y="373126"/>
                  </a:lnTo>
                  <a:lnTo>
                    <a:pt x="457453" y="467106"/>
                  </a:lnTo>
                  <a:lnTo>
                    <a:pt x="467995" y="447802"/>
                  </a:lnTo>
                  <a:lnTo>
                    <a:pt x="447039" y="447802"/>
                  </a:lnTo>
                  <a:lnTo>
                    <a:pt x="446912" y="444246"/>
                  </a:lnTo>
                  <a:lnTo>
                    <a:pt x="445261" y="421640"/>
                  </a:lnTo>
                  <a:lnTo>
                    <a:pt x="443351" y="406939"/>
                  </a:lnTo>
                  <a:lnTo>
                    <a:pt x="415798" y="362712"/>
                  </a:lnTo>
                  <a:lnTo>
                    <a:pt x="409701" y="361315"/>
                  </a:lnTo>
                  <a:close/>
                </a:path>
                <a:path w="510540" h="467360">
                  <a:moveTo>
                    <a:pt x="443351" y="406939"/>
                  </a:moveTo>
                  <a:lnTo>
                    <a:pt x="445261" y="421640"/>
                  </a:lnTo>
                  <a:lnTo>
                    <a:pt x="446912" y="444246"/>
                  </a:lnTo>
                  <a:lnTo>
                    <a:pt x="447039" y="447802"/>
                  </a:lnTo>
                  <a:lnTo>
                    <a:pt x="466851" y="447167"/>
                  </a:lnTo>
                  <a:lnTo>
                    <a:pt x="466715" y="442722"/>
                  </a:lnTo>
                  <a:lnTo>
                    <a:pt x="448182" y="442722"/>
                  </a:lnTo>
                  <a:lnTo>
                    <a:pt x="456344" y="427795"/>
                  </a:lnTo>
                  <a:lnTo>
                    <a:pt x="443351" y="406939"/>
                  </a:lnTo>
                  <a:close/>
                </a:path>
                <a:path w="510540" h="467360">
                  <a:moveTo>
                    <a:pt x="499109" y="358775"/>
                  </a:moveTo>
                  <a:lnTo>
                    <a:pt x="493140" y="360553"/>
                  </a:lnTo>
                  <a:lnTo>
                    <a:pt x="490474" y="365379"/>
                  </a:lnTo>
                  <a:lnTo>
                    <a:pt x="464205" y="413418"/>
                  </a:lnTo>
                  <a:lnTo>
                    <a:pt x="464947" y="419100"/>
                  </a:lnTo>
                  <a:lnTo>
                    <a:pt x="466725" y="442849"/>
                  </a:lnTo>
                  <a:lnTo>
                    <a:pt x="466851" y="447167"/>
                  </a:lnTo>
                  <a:lnTo>
                    <a:pt x="447039" y="447802"/>
                  </a:lnTo>
                  <a:lnTo>
                    <a:pt x="467995" y="447802"/>
                  </a:lnTo>
                  <a:lnTo>
                    <a:pt x="507873" y="374777"/>
                  </a:lnTo>
                  <a:lnTo>
                    <a:pt x="510539" y="370078"/>
                  </a:lnTo>
                  <a:lnTo>
                    <a:pt x="508761" y="363982"/>
                  </a:lnTo>
                  <a:lnTo>
                    <a:pt x="503935" y="361315"/>
                  </a:lnTo>
                  <a:lnTo>
                    <a:pt x="499109" y="358775"/>
                  </a:lnTo>
                  <a:close/>
                </a:path>
                <a:path w="510540" h="467360">
                  <a:moveTo>
                    <a:pt x="456344" y="427795"/>
                  </a:moveTo>
                  <a:lnTo>
                    <a:pt x="448182" y="442722"/>
                  </a:lnTo>
                  <a:lnTo>
                    <a:pt x="465327" y="442214"/>
                  </a:lnTo>
                  <a:lnTo>
                    <a:pt x="456344" y="427795"/>
                  </a:lnTo>
                  <a:close/>
                </a:path>
                <a:path w="510540" h="467360">
                  <a:moveTo>
                    <a:pt x="464205" y="413418"/>
                  </a:moveTo>
                  <a:lnTo>
                    <a:pt x="456344" y="427795"/>
                  </a:lnTo>
                  <a:lnTo>
                    <a:pt x="465327" y="442214"/>
                  </a:lnTo>
                  <a:lnTo>
                    <a:pt x="448182" y="442722"/>
                  </a:lnTo>
                  <a:lnTo>
                    <a:pt x="466715" y="442722"/>
                  </a:lnTo>
                  <a:lnTo>
                    <a:pt x="464947" y="419100"/>
                  </a:lnTo>
                  <a:lnTo>
                    <a:pt x="464205" y="413418"/>
                  </a:lnTo>
                  <a:close/>
                </a:path>
                <a:path w="510540" h="467360">
                  <a:moveTo>
                    <a:pt x="507" y="0"/>
                  </a:moveTo>
                  <a:lnTo>
                    <a:pt x="0" y="19812"/>
                  </a:lnTo>
                  <a:lnTo>
                    <a:pt x="23494" y="20320"/>
                  </a:lnTo>
                  <a:lnTo>
                    <a:pt x="46227" y="22225"/>
                  </a:lnTo>
                  <a:lnTo>
                    <a:pt x="90550" y="28956"/>
                  </a:lnTo>
                  <a:lnTo>
                    <a:pt x="133476" y="40005"/>
                  </a:lnTo>
                  <a:lnTo>
                    <a:pt x="174498" y="54991"/>
                  </a:lnTo>
                  <a:lnTo>
                    <a:pt x="213613" y="73914"/>
                  </a:lnTo>
                  <a:lnTo>
                    <a:pt x="250570" y="96393"/>
                  </a:lnTo>
                  <a:lnTo>
                    <a:pt x="284987" y="122047"/>
                  </a:lnTo>
                  <a:lnTo>
                    <a:pt x="316737" y="151003"/>
                  </a:lnTo>
                  <a:lnTo>
                    <a:pt x="345566" y="182753"/>
                  </a:lnTo>
                  <a:lnTo>
                    <a:pt x="371220" y="217170"/>
                  </a:lnTo>
                  <a:lnTo>
                    <a:pt x="393700" y="254127"/>
                  </a:lnTo>
                  <a:lnTo>
                    <a:pt x="412495" y="293116"/>
                  </a:lnTo>
                  <a:lnTo>
                    <a:pt x="427481" y="334264"/>
                  </a:lnTo>
                  <a:lnTo>
                    <a:pt x="438403" y="377063"/>
                  </a:lnTo>
                  <a:lnTo>
                    <a:pt x="443351" y="406939"/>
                  </a:lnTo>
                  <a:lnTo>
                    <a:pt x="456344" y="427795"/>
                  </a:lnTo>
                  <a:lnTo>
                    <a:pt x="464205" y="413418"/>
                  </a:lnTo>
                  <a:lnTo>
                    <a:pt x="461899" y="395732"/>
                  </a:lnTo>
                  <a:lnTo>
                    <a:pt x="457834" y="372745"/>
                  </a:lnTo>
                  <a:lnTo>
                    <a:pt x="446277" y="327914"/>
                  </a:lnTo>
                  <a:lnTo>
                    <a:pt x="430529" y="284988"/>
                  </a:lnTo>
                  <a:lnTo>
                    <a:pt x="410844" y="244221"/>
                  </a:lnTo>
                  <a:lnTo>
                    <a:pt x="387476" y="205740"/>
                  </a:lnTo>
                  <a:lnTo>
                    <a:pt x="360552" y="169799"/>
                  </a:lnTo>
                  <a:lnTo>
                    <a:pt x="330326" y="136652"/>
                  </a:lnTo>
                  <a:lnTo>
                    <a:pt x="297179" y="106553"/>
                  </a:lnTo>
                  <a:lnTo>
                    <a:pt x="261238" y="79629"/>
                  </a:lnTo>
                  <a:lnTo>
                    <a:pt x="222757" y="56261"/>
                  </a:lnTo>
                  <a:lnTo>
                    <a:pt x="181863" y="36576"/>
                  </a:lnTo>
                  <a:lnTo>
                    <a:pt x="138937" y="20955"/>
                  </a:lnTo>
                  <a:lnTo>
                    <a:pt x="94106" y="9525"/>
                  </a:lnTo>
                  <a:lnTo>
                    <a:pt x="47751" y="2413"/>
                  </a:lnTo>
                  <a:lnTo>
                    <a:pt x="24002" y="635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/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𝐬𝐢𝐦𝐢𝐥𝐚𝐫𝐢𝐭𝐲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140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𝐝𝐢𝐬𝐭𝐚𝐧𝐜𝐞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𝐬𝐢𝐦𝐢𝐥𝐚𝐫𝐢𝐭𝐲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9A377E-6214-F34D-86BC-586C93B9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2030137"/>
                <a:ext cx="4797147" cy="1036117"/>
              </a:xfrm>
              <a:prstGeom prst="rect">
                <a:avLst/>
              </a:prstGeom>
              <a:blipFill>
                <a:blip r:embed="rId3"/>
                <a:stretch>
                  <a:fillRect t="-3253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603DEB-BB0F-FE46-AA83-6EE97BAE2DC9}"/>
              </a:ext>
            </a:extLst>
          </p:cNvPr>
          <p:cNvSpPr txBox="1"/>
          <p:nvPr/>
        </p:nvSpPr>
        <p:spPr>
          <a:xfrm>
            <a:off x="736924" y="3714750"/>
            <a:ext cx="82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Косинусное расстояние используется для определения схожести векторов в </a:t>
            </a:r>
            <a:br>
              <a:rPr lang="ru-RU" dirty="0"/>
            </a:br>
            <a:r>
              <a:rPr lang="en-US" dirty="0"/>
              <a:t>n-</a:t>
            </a:r>
            <a:r>
              <a:rPr lang="ru-RU" dirty="0"/>
              <a:t>мерном пространстве. Одна из самых часто используемых метрик в </a:t>
            </a:r>
            <a:r>
              <a:rPr lang="en-US" dirty="0"/>
              <a:t>NLP.</a:t>
            </a:r>
          </a:p>
        </p:txBody>
      </p:sp>
    </p:spTree>
    <p:extLst>
      <p:ext uri="{BB962C8B-B14F-4D97-AF65-F5344CB8AC3E}">
        <p14:creationId xmlns:p14="http://schemas.microsoft.com/office/powerpoint/2010/main" val="176198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dirty="0"/>
              <a:t>Метрики 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6667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ошибок</a:t>
            </a:r>
            <a:endParaRPr lang="en-US" dirty="0"/>
          </a:p>
        </p:txBody>
      </p:sp>
      <p:pic>
        <p:nvPicPr>
          <p:cNvPr id="8" name="object 11">
            <a:extLst>
              <a:ext uri="{FF2B5EF4-FFF2-40B4-BE49-F238E27FC236}">
                <a16:creationId xmlns:a16="http://schemas.microsoft.com/office/drawing/2014/main" id="{934FF674-6B30-B14F-9F00-B867F2201F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083" y="742950"/>
            <a:ext cx="2226067" cy="190500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220016B4-8D4F-B34D-8B25-0420BB9145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3257550"/>
            <a:ext cx="2209800" cy="1752600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24A88BB-6FCC-C147-8D5E-0183FFF0AEF0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1499229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61E68-C2D8-9747-A4E4-E6922D93F7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05400" y="1695450"/>
            <a:ext cx="1689683" cy="1104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DCC257-5A46-6E4D-9E20-A50DF8D4C47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86000" y="3486150"/>
            <a:ext cx="182880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7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242-F671-F446-9CD5-9848AF30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C97A77A7-292C-514B-AF47-CF7EC70722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488504"/>
            <a:ext cx="2598559" cy="1425702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53399DE-394B-8049-ACCA-9C21DC3FBCDB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178307"/>
          <a:ext cx="2465184" cy="182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6296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616296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4562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45627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4562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D147A8-2B03-4B43-9032-0A2003C58008}"/>
              </a:ext>
            </a:extLst>
          </p:cNvPr>
          <p:cNvSpPr/>
          <p:nvPr/>
        </p:nvSpPr>
        <p:spPr>
          <a:xfrm>
            <a:off x="1447800" y="2038350"/>
            <a:ext cx="1455559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3B77F-703F-3547-B70E-B39DF333C8BD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903359" y="2305050"/>
            <a:ext cx="518612" cy="27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63F5E6-7CFC-7441-A3DF-DD928894A4E3}"/>
              </a:ext>
            </a:extLst>
          </p:cNvPr>
          <p:cNvSpPr/>
          <p:nvPr/>
        </p:nvSpPr>
        <p:spPr>
          <a:xfrm>
            <a:off x="1447800" y="2038350"/>
            <a:ext cx="7620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D4F5E6-F6CB-3E4B-98B8-9EBAE281AC2E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2483184" y="2450765"/>
            <a:ext cx="318033" cy="162680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7A71B6-F03D-0744-A684-020FFA087BD3}"/>
              </a:ext>
            </a:extLst>
          </p:cNvPr>
          <p:cNvSpPr/>
          <p:nvPr/>
        </p:nvSpPr>
        <p:spPr>
          <a:xfrm>
            <a:off x="3421971" y="2316684"/>
            <a:ext cx="1024413" cy="533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5B05F8-F719-864F-A061-D473A3AB5DF8}"/>
              </a:ext>
            </a:extLst>
          </p:cNvPr>
          <p:cNvSpPr/>
          <p:nvPr/>
        </p:nvSpPr>
        <p:spPr>
          <a:xfrm>
            <a:off x="3455601" y="3181350"/>
            <a:ext cx="1024413" cy="483666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E3D4B-80C7-A045-9CEC-C9F6747B46E4}"/>
              </a:ext>
            </a:extLst>
          </p:cNvPr>
          <p:cNvGrpSpPr/>
          <p:nvPr/>
        </p:nvGrpSpPr>
        <p:grpSpPr>
          <a:xfrm>
            <a:off x="3505200" y="1185197"/>
            <a:ext cx="5291715" cy="3881447"/>
            <a:chOff x="3505200" y="1185197"/>
            <a:chExt cx="5291715" cy="38814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1B3F82-2EBB-0040-826F-7F8361BE743C}"/>
                </a:ext>
              </a:extLst>
            </p:cNvPr>
            <p:cNvGrpSpPr/>
            <p:nvPr/>
          </p:nvGrpSpPr>
          <p:grpSpPr>
            <a:xfrm>
              <a:off x="3505200" y="1185197"/>
              <a:ext cx="5291715" cy="3881447"/>
              <a:chOff x="3482478" y="1084351"/>
              <a:chExt cx="5291715" cy="3881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</p:spPr>
                <p:txBody>
                  <a:bodyPr vert="horz" wrap="square" lIns="0" tIns="13335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ru-RU" sz="1100" b="1" spc="-5" dirty="0">
                        <a:latin typeface="Arial"/>
                        <a:cs typeface="Arial"/>
                      </a:rPr>
                      <a:t>1)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Доля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верно</a:t>
                    </a:r>
                    <a:r>
                      <a:rPr lang="ru-RU" sz="1100" b="1" spc="-2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классифицированных</a:t>
                    </a:r>
                    <a:r>
                      <a:rPr lang="ru-RU" sz="1100" b="1" spc="-40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5" dirty="0">
                        <a:latin typeface="Arial"/>
                        <a:cs typeface="Arial"/>
                      </a:rPr>
                      <a:t>объектов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</a:t>
                    </a:r>
                    <a:r>
                      <a:rPr lang="ru-RU" sz="1100" b="1" spc="-10" dirty="0">
                        <a:latin typeface="Arial"/>
                        <a:cs typeface="Arial"/>
                      </a:rPr>
                      <a:t>(</a:t>
                    </a:r>
                    <a:r>
                      <a:rPr lang="en-US" sz="1100" b="1" spc="-10" dirty="0">
                        <a:latin typeface="Arial"/>
                        <a:cs typeface="Arial"/>
                      </a:rPr>
                      <a:t>Accuracy)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b="0" i="1" dirty="0">
                      <a:latin typeface="Cambria Math" panose="02040503050406030204" pitchFamily="18" charset="0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𝑆𝑐𝑐𝑢𝑟𝑎𝑐𝑦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𝑇𝑁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2)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Точность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Precision) (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Ошибки первого рода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𝐹𝑃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3) 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Полнота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Recall)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 (Ошибки второго рода)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𝑇𝑃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𝐹𝑁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TR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r>
                      <a:rPr lang="en-TR" sz="1100" b="1" dirty="0">
                        <a:latin typeface="Arial"/>
                        <a:cs typeface="Arial"/>
                      </a:rPr>
                      <a:t>4) 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</a:t>
                    </a:r>
                    <a:r>
                      <a:rPr lang="ru-RU" sz="1100" b="1" dirty="0">
                        <a:latin typeface="Arial"/>
                        <a:cs typeface="Arial"/>
                      </a:rPr>
                      <a:t>мера (</a:t>
                    </a:r>
                    <a:r>
                      <a:rPr lang="en-US" sz="1100" b="1" dirty="0">
                        <a:latin typeface="Arial"/>
                        <a:cs typeface="Arial"/>
                      </a:rPr>
                      <a:t>F-measure):</a:t>
                    </a: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en-US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lang="ru-RU" sz="1100" b="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:endParaRPr lang="ru-RU" sz="1100" dirty="0">
                      <a:latin typeface="Arial"/>
                      <a:cs typeface="Arial"/>
                    </a:endParaRPr>
                  </a:p>
                  <a:p>
                    <a:pPr marL="12700">
                      <a:lnSpc>
                        <a:spcPct val="100000"/>
                      </a:lnSpc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ru-RU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𝑃𝑅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den>
                          </m:f>
                        </m:oMath>
                      </m:oMathPara>
                    </a14:m>
                    <a:endParaRPr sz="1100" dirty="0">
                      <a:latin typeface="Arial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" name="object 4">
                    <a:extLst>
                      <a:ext uri="{FF2B5EF4-FFF2-40B4-BE49-F238E27FC236}">
                        <a16:creationId xmlns:a16="http://schemas.microsoft.com/office/drawing/2014/main" id="{F50C2602-ACA9-334D-B4A1-4254CEC8E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2478" y="1084351"/>
                    <a:ext cx="5142230" cy="388144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78" t="-9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1058D1-C4A3-4C47-B6E7-6864151B67F8}"/>
                  </a:ext>
                </a:extLst>
              </p:cNvPr>
              <p:cNvSpPr txBox="1"/>
              <p:nvPr/>
            </p:nvSpPr>
            <p:spPr>
              <a:xfrm>
                <a:off x="4876800" y="2169584"/>
                <a:ext cx="365760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Показывают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объектов,</a:t>
                </a:r>
                <a:r>
                  <a:rPr lang="ru-RU" sz="1100" spc="-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названных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классификатором</a:t>
                </a:r>
                <a:r>
                  <a:rPr lang="ru-RU" sz="1100" spc="-3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 </a:t>
                </a:r>
                <a:r>
                  <a:rPr lang="ru-RU" sz="110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при</a:t>
                </a:r>
                <a:r>
                  <a:rPr lang="ru-RU" sz="1100" spc="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этом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действительно</a:t>
                </a:r>
                <a:r>
                  <a:rPr lang="ru-RU" sz="1100" spc="-3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являющимися</a:t>
                </a:r>
                <a:r>
                  <a:rPr lang="ru-RU" sz="1100" spc="25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solidFill>
                      <a:srgbClr val="212121"/>
                    </a:solidFill>
                    <a:latin typeface="Microsoft Sans Serif"/>
                    <a:cs typeface="Microsoft Sans Serif"/>
                  </a:rPr>
                  <a:t>положительными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D1BFE9-4C77-5846-84B7-C90227B0D833}"/>
                  </a:ext>
                </a:extLst>
              </p:cNvPr>
              <p:cNvSpPr txBox="1"/>
              <p:nvPr/>
            </p:nvSpPr>
            <p:spPr>
              <a:xfrm>
                <a:off x="4876800" y="3046981"/>
                <a:ext cx="389739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Показывает,</a:t>
                </a:r>
                <a:r>
                  <a:rPr lang="ru-RU" sz="11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40" dirty="0">
                    <a:latin typeface="Microsoft Sans Serif"/>
                    <a:cs typeface="Microsoft Sans Serif"/>
                  </a:rPr>
                  <a:t>какую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5" dirty="0">
                    <a:latin typeface="Microsoft Sans Serif"/>
                    <a:cs typeface="Microsoft Sans Serif"/>
                  </a:rPr>
                  <a:t>долю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 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 </a:t>
                </a:r>
                <a:r>
                  <a:rPr lang="ru-RU" sz="1100" spc="-30" dirty="0">
                    <a:latin typeface="Microsoft Sans Serif"/>
                    <a:cs typeface="Microsoft Sans Serif"/>
                  </a:rPr>
                  <a:t>из</a:t>
                </a:r>
                <a:r>
                  <a:rPr lang="ru-RU" sz="1100" spc="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5" dirty="0">
                    <a:latin typeface="Microsoft Sans Serif"/>
                    <a:cs typeface="Microsoft Sans Serif"/>
                  </a:rPr>
                  <a:t>всех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объектов </a:t>
                </a:r>
                <a:r>
                  <a:rPr lang="ru-RU" sz="1100" spc="-36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положительного</a:t>
                </a:r>
                <a:r>
                  <a:rPr lang="ru-RU" sz="11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класса</a:t>
                </a:r>
                <a:r>
                  <a:rPr lang="ru-RU" sz="1100" spc="-2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dirty="0">
                    <a:latin typeface="Microsoft Sans Serif"/>
                    <a:cs typeface="Microsoft Sans Serif"/>
                  </a:rPr>
                  <a:t>нашел</a:t>
                </a:r>
                <a:r>
                  <a:rPr lang="ru-RU" sz="1100" spc="-1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100" spc="-10" dirty="0">
                    <a:latin typeface="Microsoft Sans Serif"/>
                    <a:cs typeface="Microsoft Sans Serif"/>
                  </a:rPr>
                  <a:t>алгоритм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F7744-79D4-3449-ADB3-DFDD8224D59E}"/>
                  </a:ext>
                </a:extLst>
              </p:cNvPr>
              <p:cNvSpPr txBox="1"/>
              <p:nvPr/>
            </p:nvSpPr>
            <p:spPr>
              <a:xfrm>
                <a:off x="4876799" y="4059149"/>
                <a:ext cx="38973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100" spc="-15" dirty="0">
                    <a:latin typeface="Microsoft Sans Serif"/>
                    <a:cs typeface="Microsoft Sans Serif"/>
                  </a:rPr>
                  <a:t>Взвешенная оценка между Полнотой и Точностью</a:t>
                </a:r>
                <a:endParaRPr lang="ru-RU" sz="1100" dirty="0">
                  <a:latin typeface="Microsoft Sans Serif"/>
                  <a:cs typeface="Microsoft Sans Serif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3D0A4-960D-184D-97A8-54C92D372E01}"/>
                </a:ext>
              </a:extLst>
            </p:cNvPr>
            <p:cNvSpPr txBox="1"/>
            <p:nvPr/>
          </p:nvSpPr>
          <p:spPr>
            <a:xfrm>
              <a:off x="4899521" y="4681971"/>
              <a:ext cx="38973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pc="-15" dirty="0">
                  <a:latin typeface="Microsoft Sans Serif"/>
                  <a:cs typeface="Microsoft Sans Serif"/>
                </a:rPr>
                <a:t>F1 - </a:t>
              </a:r>
              <a:r>
                <a:rPr lang="ru-RU" sz="1100" spc="-15" dirty="0">
                  <a:latin typeface="Microsoft Sans Serif"/>
                  <a:cs typeface="Microsoft Sans Serif"/>
                </a:rPr>
                <a:t>мера</a:t>
              </a:r>
              <a:endParaRPr lang="ru-RU" sz="1100" dirty="0">
                <a:latin typeface="Microsoft Sans Serif"/>
                <a:cs typeface="Microsoft Sans Serif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F574BF-CFF5-5E4C-8853-71F1423C7B76}"/>
              </a:ext>
            </a:extLst>
          </p:cNvPr>
          <p:cNvSpPr txBox="1"/>
          <p:nvPr/>
        </p:nvSpPr>
        <p:spPr>
          <a:xfrm>
            <a:off x="2190023" y="2085764"/>
            <a:ext cx="5581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C8F86-F859-144E-8D87-30A3B0B86160}"/>
              </a:ext>
            </a:extLst>
          </p:cNvPr>
          <p:cNvSpPr txBox="1"/>
          <p:nvPr/>
        </p:nvSpPr>
        <p:spPr>
          <a:xfrm>
            <a:off x="1477831" y="2847119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Type II error</a:t>
            </a:r>
          </a:p>
        </p:txBody>
      </p:sp>
    </p:spTree>
    <p:extLst>
      <p:ext uri="{BB962C8B-B14F-4D97-AF65-F5344CB8AC3E}">
        <p14:creationId xmlns:p14="http://schemas.microsoft.com/office/powerpoint/2010/main" val="102799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815" y="1908012"/>
            <a:ext cx="4572000" cy="261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FADF2-DC42-7F47-802F-8C7FE01A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Кредитный </a:t>
            </a:r>
            <a:r>
              <a:rPr lang="ru-RU" dirty="0" err="1"/>
              <a:t>скорринг</a:t>
            </a:r>
            <a:r>
              <a:rPr lang="ru-RU" dirty="0"/>
              <a:t> – предсказать вернет/нет</a:t>
            </a:r>
            <a:br>
              <a:rPr lang="ru-RU" dirty="0"/>
            </a:b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168294"/>
            <a:ext cx="6529108" cy="35816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47FD9-94FA-2340-8C30-4A4C68B45735}"/>
                  </a:ext>
                </a:extLst>
              </p:cNvPr>
              <p:cNvSpPr txBox="1"/>
              <p:nvPr/>
            </p:nvSpPr>
            <p:spPr>
              <a:xfrm>
                <a:off x="4336867" y="4641073"/>
                <a:ext cx="2192973" cy="4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2∗1∗.945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1.945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=0.972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47FD9-94FA-2340-8C30-4A4C68B4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867" y="4641073"/>
                <a:ext cx="2192973" cy="401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CD1E53-D348-7A42-8300-1B15F7D9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- </a:t>
            </a:r>
            <a:r>
              <a:rPr lang="ru-RU" dirty="0"/>
              <a:t>не отражает правды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1" name="Google Shape;4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168294"/>
            <a:ext cx="6529108" cy="35816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8985C5-3426-4942-BB50-4C775E0E8EAB}"/>
                  </a:ext>
                </a:extLst>
              </p:cNvPr>
              <p:cNvSpPr txBox="1"/>
              <p:nvPr/>
            </p:nvSpPr>
            <p:spPr>
              <a:xfrm>
                <a:off x="4336867" y="4641073"/>
                <a:ext cx="2192973" cy="4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2∗1∗.945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1.945</m:t>
                          </m:r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=0.972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8985C5-3426-4942-BB50-4C775E0E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867" y="4641073"/>
                <a:ext cx="2192973" cy="401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A3C16C-474C-FB48-BD1A-82B9E68B3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432" y="1258564"/>
            <a:ext cx="2218018" cy="34558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3186D7-9460-1E45-95E9-575A0DCF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- </a:t>
            </a:r>
            <a:r>
              <a:rPr lang="ru-RU" dirty="0"/>
              <a:t>не отражает правды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6882-9F96-EF42-B409-1534D832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ROC-AUC</a:t>
            </a:r>
          </a:p>
        </p:txBody>
      </p:sp>
      <p:pic>
        <p:nvPicPr>
          <p:cNvPr id="3" name="Рисунок 9">
            <a:extLst>
              <a:ext uri="{FF2B5EF4-FFF2-40B4-BE49-F238E27FC236}">
                <a16:creationId xmlns:a16="http://schemas.microsoft.com/office/drawing/2014/main" id="{A040AC2A-4FDA-7444-9BB1-20155B08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1" y="603664"/>
            <a:ext cx="4182246" cy="2927572"/>
          </a:xfrm>
          <a:prstGeom prst="rect">
            <a:avLst/>
          </a:prstGeom>
        </p:spPr>
      </p:pic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798F829A-F23D-7E45-AAFF-7D5E5622EE40}"/>
              </a:ext>
            </a:extLst>
          </p:cNvPr>
          <p:cNvGraphicFramePr>
            <a:graphicFrameLocks noGrp="1"/>
          </p:cNvGraphicFramePr>
          <p:nvPr/>
        </p:nvGraphicFramePr>
        <p:xfrm>
          <a:off x="320208" y="971550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/>
              <p:nvPr/>
            </p:nvSpPr>
            <p:spPr>
              <a:xfrm>
                <a:off x="661011" y="3671312"/>
                <a:ext cx="1887248" cy="1415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E1F44-9489-9947-B50F-D4EA1A90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1" y="3671312"/>
                <a:ext cx="1887248" cy="1415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008DEF67-DF5D-B745-8D59-F72158230E4F}"/>
              </a:ext>
            </a:extLst>
          </p:cNvPr>
          <p:cNvSpPr/>
          <p:nvPr/>
        </p:nvSpPr>
        <p:spPr>
          <a:xfrm>
            <a:off x="5181600" y="3531236"/>
            <a:ext cx="3085583" cy="895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F7BBC-BD27-9F4F-9F8D-EB8C54085A56}"/>
              </a:ext>
            </a:extLst>
          </p:cNvPr>
          <p:cNvSpPr txBox="1"/>
          <p:nvPr/>
        </p:nvSpPr>
        <p:spPr>
          <a:xfrm>
            <a:off x="5257800" y="4436719"/>
            <a:ext cx="875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Идеальный</a:t>
            </a:r>
            <a:br>
              <a:rPr lang="ru-RU" sz="1100" dirty="0"/>
            </a:br>
            <a:r>
              <a:rPr lang="ru-RU" sz="1100" dirty="0"/>
              <a:t>алгоритм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2B78D-1640-B740-97FB-A3A6751A4EFD}"/>
              </a:ext>
            </a:extLst>
          </p:cNvPr>
          <p:cNvSpPr txBox="1"/>
          <p:nvPr/>
        </p:nvSpPr>
        <p:spPr>
          <a:xfrm>
            <a:off x="6248196" y="4436719"/>
            <a:ext cx="952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Случайное угадывание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0B4F7-0D4D-2A4F-9EA0-74EF99EBDD0F}"/>
              </a:ext>
            </a:extLst>
          </p:cNvPr>
          <p:cNvSpPr txBox="1"/>
          <p:nvPr/>
        </p:nvSpPr>
        <p:spPr>
          <a:xfrm>
            <a:off x="7086821" y="4441306"/>
            <a:ext cx="1371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Противоположный алгоритм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7582A-D889-794F-9508-812F1213CBFE}"/>
              </a:ext>
            </a:extLst>
          </p:cNvPr>
          <p:cNvSpPr txBox="1"/>
          <p:nvPr/>
        </p:nvSpPr>
        <p:spPr>
          <a:xfrm>
            <a:off x="500550" y="801961"/>
            <a:ext cx="415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ROC</a:t>
            </a:r>
            <a:r>
              <a:rPr lang="ru-RU" sz="1200" dirty="0"/>
              <a:t>(</a:t>
            </a:r>
            <a:r>
              <a:rPr lang="en-US" sz="1200" dirty="0"/>
              <a:t>receiver operating characteristic</a:t>
            </a:r>
            <a:r>
              <a:rPr lang="ru-RU" sz="1200" dirty="0"/>
              <a:t>)</a:t>
            </a:r>
            <a:r>
              <a:rPr lang="en-US" sz="1200" dirty="0"/>
              <a:t> – AUC(area under curve)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57C74-2E24-4C4A-84A8-6FAAAAA69918}"/>
              </a:ext>
            </a:extLst>
          </p:cNvPr>
          <p:cNvSpPr/>
          <p:nvPr/>
        </p:nvSpPr>
        <p:spPr>
          <a:xfrm>
            <a:off x="2447037" y="2007140"/>
            <a:ext cx="829563" cy="1143000"/>
          </a:xfrm>
          <a:prstGeom prst="roundRect">
            <a:avLst>
              <a:gd name="adj" fmla="val 6310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1D153C1-6439-CD43-8F9D-6AD151F510F0}"/>
              </a:ext>
            </a:extLst>
          </p:cNvPr>
          <p:cNvSpPr/>
          <p:nvPr/>
        </p:nvSpPr>
        <p:spPr>
          <a:xfrm rot="16200000">
            <a:off x="1359524" y="3697676"/>
            <a:ext cx="654415" cy="1772635"/>
          </a:xfrm>
          <a:prstGeom prst="roundRect">
            <a:avLst>
              <a:gd name="adj" fmla="val 6310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CC5114-950E-CC45-9A2D-7D83AD7E0282}"/>
              </a:ext>
            </a:extLst>
          </p:cNvPr>
          <p:cNvSpPr/>
          <p:nvPr/>
        </p:nvSpPr>
        <p:spPr>
          <a:xfrm>
            <a:off x="1691334" y="2007140"/>
            <a:ext cx="829563" cy="1143000"/>
          </a:xfrm>
          <a:prstGeom prst="roundRect">
            <a:avLst>
              <a:gd name="adj" fmla="val 6310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43D6E4-0D8E-4546-B987-23F0C1E3FDD8}"/>
              </a:ext>
            </a:extLst>
          </p:cNvPr>
          <p:cNvSpPr/>
          <p:nvPr/>
        </p:nvSpPr>
        <p:spPr>
          <a:xfrm rot="16200000">
            <a:off x="1359524" y="3043260"/>
            <a:ext cx="654416" cy="1772636"/>
          </a:xfrm>
          <a:prstGeom prst="roundRect">
            <a:avLst>
              <a:gd name="adj" fmla="val 6310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02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5"/>
          <p:cNvPicPr preferRelativeResize="0"/>
          <p:nvPr/>
        </p:nvPicPr>
        <p:blipFill rotWithShape="1">
          <a:blip r:embed="rId3">
            <a:alphaModFix/>
          </a:blip>
          <a:srcRect r="51432"/>
          <a:stretch/>
        </p:blipFill>
        <p:spPr>
          <a:xfrm>
            <a:off x="241388" y="996976"/>
            <a:ext cx="3873411" cy="391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5"/>
          <p:cNvSpPr txBox="1"/>
          <p:nvPr/>
        </p:nvSpPr>
        <p:spPr>
          <a:xfrm>
            <a:off x="4000500" y="2114550"/>
            <a:ext cx="487575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225"/>
              </a:spcBef>
              <a:buSzPts val="1600"/>
            </a:pP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Так как мы можем взаимодействовать с клиентами  и наблюдать их реакцию , то разделим их на 4 непересекающихся класса:</a:t>
            </a:r>
            <a:endParaRPr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19100" indent="-247650">
              <a:lnSpc>
                <a:spcPct val="115000"/>
              </a:lnSpc>
              <a:spcBef>
                <a:spcPts val="825"/>
              </a:spcBef>
              <a:buClr>
                <a:srgbClr val="333333"/>
              </a:buClr>
              <a:buSzPts val="1600"/>
              <a:buFont typeface="Verdana"/>
              <a:buAutoNum type="arabicPeriod"/>
            </a:pP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Клиент выполнил целевое действие и мы с ним не коммуницировали (</a:t>
            </a:r>
            <a:r>
              <a:rPr lang="en-US" sz="12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Control Responder — CR</a:t>
            </a: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): </a:t>
            </a:r>
            <a:endParaRPr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19100" indent="-247650">
              <a:lnSpc>
                <a:spcPct val="115000"/>
              </a:lnSpc>
              <a:buClr>
                <a:srgbClr val="333333"/>
              </a:buClr>
              <a:buSzPts val="1600"/>
              <a:buFont typeface="Verdana"/>
              <a:buAutoNum type="arabicPeriod"/>
            </a:pP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Клиент не выполнил целевое действие и мы с ним не коммуницировали (</a:t>
            </a:r>
            <a:r>
              <a:rPr lang="en-US" sz="12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Control Non-Responder — CN</a:t>
            </a: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): </a:t>
            </a:r>
            <a:endParaRPr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19100" indent="-247650">
              <a:lnSpc>
                <a:spcPct val="115000"/>
              </a:lnSpc>
              <a:buClr>
                <a:srgbClr val="333333"/>
              </a:buClr>
              <a:buSzPts val="1600"/>
              <a:buFont typeface="Verdana"/>
              <a:buAutoNum type="arabicPeriod"/>
            </a:pP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Клиент выполнил целевое действие и мы с ним коммуницировали (</a:t>
            </a:r>
            <a:r>
              <a:rPr lang="en-US" sz="12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Treated Responder — TR</a:t>
            </a: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): </a:t>
            </a:r>
            <a:endParaRPr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19100" indent="-247650">
              <a:lnSpc>
                <a:spcPct val="115000"/>
              </a:lnSpc>
              <a:buClr>
                <a:srgbClr val="333333"/>
              </a:buClr>
              <a:buSzPts val="1600"/>
              <a:buFont typeface="Verdana"/>
              <a:buAutoNum type="arabicPeriod"/>
            </a:pP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Клиент не выполнил целевое действие и мы с ним коммуницировали (</a:t>
            </a:r>
            <a:r>
              <a:rPr lang="en-US" sz="12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Treated Non-Responder — TN</a:t>
            </a:r>
            <a:r>
              <a:rPr lang="en-US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): </a:t>
            </a:r>
            <a:endParaRPr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DE818-6044-5741-8D0D-0430E75E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Uplift- </a:t>
            </a:r>
            <a:r>
              <a:rPr lang="ru-RU" dirty="0"/>
              <a:t>воздействие на клиента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89" y="1054125"/>
            <a:ext cx="7975422" cy="39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1A4FB-66A7-6740-A419-E55469C2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Воздействие на клиента - реклама/</a:t>
            </a:r>
            <a:r>
              <a:rPr lang="en-US" dirty="0"/>
              <a:t>SMS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8"/>
          <p:cNvPicPr preferRelativeResize="0"/>
          <p:nvPr/>
        </p:nvPicPr>
        <p:blipFill rotWithShape="1">
          <a:blip r:embed="rId3">
            <a:alphaModFix/>
          </a:blip>
          <a:srcRect r="52262"/>
          <a:stretch/>
        </p:blipFill>
        <p:spPr>
          <a:xfrm>
            <a:off x="241388" y="1054126"/>
            <a:ext cx="3807282" cy="3917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1" name="Google Shape;491;p18"/>
          <p:cNvGraphicFramePr/>
          <p:nvPr/>
        </p:nvGraphicFramePr>
        <p:xfrm>
          <a:off x="5222269" y="2724027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3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4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2" name="Google Shape;492;p18"/>
          <p:cNvSpPr txBox="1"/>
          <p:nvPr/>
        </p:nvSpPr>
        <p:spPr>
          <a:xfrm>
            <a:off x="5164725" y="1685100"/>
            <a:ext cx="289507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SMS - 50 </a:t>
            </a: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рублей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000"/>
            </a:pP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Покупка</a:t>
            </a: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500 </a:t>
            </a: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рублей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8"/>
          <p:cNvSpPr txBox="1"/>
          <p:nvPr/>
        </p:nvSpPr>
        <p:spPr>
          <a:xfrm>
            <a:off x="5253713" y="4129500"/>
            <a:ext cx="319635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Принесет ли модель прибыль?</a:t>
            </a:r>
            <a:endParaRPr sz="15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197C6-0E0C-8142-98E7-6249E2DE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бизнесом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Ops</a:t>
            </a:r>
            <a:br>
              <a:rPr lang="en-US" dirty="0"/>
            </a:br>
            <a:r>
              <a:rPr lang="ru-RU" sz="2400" dirty="0"/>
              <a:t>Инструменты и метрики. </a:t>
            </a:r>
            <a:r>
              <a:rPr lang="en-US" sz="2400" dirty="0"/>
              <a:t>Prometheus.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F2227756-7085-5D4C-8919-704185D5C4AC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p19"/>
          <p:cNvGraphicFramePr/>
          <p:nvPr/>
        </p:nvGraphicFramePr>
        <p:xfrm>
          <a:off x="5222269" y="2724027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3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4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1" name="Google Shape;501;p19"/>
          <p:cNvSpPr txBox="1"/>
          <p:nvPr/>
        </p:nvSpPr>
        <p:spPr>
          <a:xfrm>
            <a:off x="5164725" y="1685100"/>
            <a:ext cx="289507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SMS - 50 рублей</a:t>
            </a:r>
            <a:endParaRPr sz="15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000"/>
            </a:pPr>
            <a:r>
              <a:rPr lang="en-US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Покупка 500 рублей</a:t>
            </a:r>
            <a:endParaRPr sz="15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2" name="Google Shape;502;p19"/>
          <p:cNvGraphicFramePr/>
          <p:nvPr/>
        </p:nvGraphicFramePr>
        <p:xfrm>
          <a:off x="1221769" y="2724027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2*500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+ 10*500 - 10*50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- 4*50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CAA3AA-F0FD-354A-BAF1-2082A45B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бизнесом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20"/>
          <p:cNvGraphicFramePr/>
          <p:nvPr/>
        </p:nvGraphicFramePr>
        <p:xfrm>
          <a:off x="5222269" y="2724027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3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4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0" name="Google Shape;510;p20"/>
          <p:cNvSpPr txBox="1"/>
          <p:nvPr/>
        </p:nvSpPr>
        <p:spPr>
          <a:xfrm>
            <a:off x="5164725" y="1685100"/>
            <a:ext cx="289507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SMS - 50 рублей</a:t>
            </a:r>
            <a:endParaRPr sz="15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000"/>
            </a:pPr>
            <a:r>
              <a:rPr lang="en-US" sz="15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Покупка 500 рублей</a:t>
            </a:r>
            <a:endParaRPr sz="15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0"/>
          <p:cNvSpPr txBox="1"/>
          <p:nvPr/>
        </p:nvSpPr>
        <p:spPr>
          <a:xfrm>
            <a:off x="1164225" y="4142550"/>
            <a:ext cx="3590655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Прибыль</a:t>
            </a: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: 12*500 - 50*10 - 4*50</a:t>
            </a:r>
            <a:r>
              <a:rPr lang="ru-RU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5 300 p.</a:t>
            </a:r>
            <a:r>
              <a:rPr lang="ru-RU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2" name="Google Shape;512;p20"/>
          <p:cNvGraphicFramePr/>
          <p:nvPr/>
        </p:nvGraphicFramePr>
        <p:xfrm>
          <a:off x="1221769" y="2724027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2*500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+ 10*500 - 10*50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- 4*50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510;p20">
            <a:extLst>
              <a:ext uri="{FF2B5EF4-FFF2-40B4-BE49-F238E27FC236}">
                <a16:creationId xmlns:a16="http://schemas.microsoft.com/office/drawing/2014/main" id="{11E8FADA-F130-E54D-B153-0FE01E3DF562}"/>
              </a:ext>
            </a:extLst>
          </p:cNvPr>
          <p:cNvSpPr txBox="1"/>
          <p:nvPr/>
        </p:nvSpPr>
        <p:spPr>
          <a:xfrm>
            <a:off x="1221769" y="2063792"/>
            <a:ext cx="2895075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ru-RU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Финансы: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68585-8233-9B44-914E-90712FBD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бизнесом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20"/>
          <p:cNvGraphicFramePr/>
          <p:nvPr>
            <p:extLst>
              <p:ext uri="{D42A27DB-BD31-4B8C-83A1-F6EECF244321}">
                <p14:modId xmlns:p14="http://schemas.microsoft.com/office/powerpoint/2010/main" val="2661822990"/>
              </p:ext>
            </p:extLst>
          </p:nvPr>
        </p:nvGraphicFramePr>
        <p:xfrm>
          <a:off x="834376" y="2571750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3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4</a:t>
                      </a:r>
                      <a:endParaRPr sz="1100" u="none" strike="noStrike" cap="none" dirty="0"/>
                    </a:p>
                  </a:txBody>
                  <a:tcPr marL="68569" marR="68569" marT="68569" marB="6856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0" name="Google Shape;510;p20"/>
          <p:cNvSpPr txBox="1"/>
          <p:nvPr/>
        </p:nvSpPr>
        <p:spPr>
          <a:xfrm>
            <a:off x="3124462" y="1426624"/>
            <a:ext cx="289507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SMS - 50 </a:t>
            </a: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рублей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000"/>
            </a:pP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Покупка</a:t>
            </a:r>
            <a:r>
              <a:rPr lang="en-US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500 </a:t>
            </a:r>
            <a:r>
              <a:rPr lang="en-US" sz="15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рублей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0"/>
          <p:cNvSpPr txBox="1"/>
          <p:nvPr/>
        </p:nvSpPr>
        <p:spPr>
          <a:xfrm>
            <a:off x="834376" y="4073311"/>
            <a:ext cx="3590655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Прибыль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12*500 - 50*10 - 4*50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5 300 p.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68585-8233-9B44-914E-90712FBD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бизнесом – соревнуемся с экспертом</a:t>
            </a:r>
            <a:endParaRPr lang="en-US" dirty="0"/>
          </a:p>
        </p:txBody>
      </p:sp>
      <p:sp>
        <p:nvSpPr>
          <p:cNvPr id="9" name="Google Shape;510;p20">
            <a:extLst>
              <a:ext uri="{FF2B5EF4-FFF2-40B4-BE49-F238E27FC236}">
                <a16:creationId xmlns:a16="http://schemas.microsoft.com/office/drawing/2014/main" id="{54238308-D82B-E74A-8C17-C7F2095345D1}"/>
              </a:ext>
            </a:extLst>
          </p:cNvPr>
          <p:cNvSpPr txBox="1"/>
          <p:nvPr/>
        </p:nvSpPr>
        <p:spPr>
          <a:xfrm>
            <a:off x="834376" y="2137789"/>
            <a:ext cx="2895075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ru-RU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Модель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" name="Google Shape;509;p20">
            <a:extLst>
              <a:ext uri="{FF2B5EF4-FFF2-40B4-BE49-F238E27FC236}">
                <a16:creationId xmlns:a16="http://schemas.microsoft.com/office/drawing/2014/main" id="{8B1D55BF-6629-2448-A4A3-FB080D392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652606"/>
              </p:ext>
            </p:extLst>
          </p:nvPr>
        </p:nvGraphicFramePr>
        <p:xfrm>
          <a:off x="4718971" y="2571750"/>
          <a:ext cx="2314576" cy="1159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2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2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/>
                        <a:t>3</a:t>
                      </a:r>
                      <a:endParaRPr sz="1100" u="none" strike="noStrike" cap="none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10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4</a:t>
                      </a:r>
                      <a:r>
                        <a:rPr lang="ru-RU" sz="1100" u="none" strike="noStrike" cap="none" dirty="0"/>
                        <a:t>0</a:t>
                      </a:r>
                      <a:endParaRPr sz="1100" u="none" strike="noStrike" cap="none" dirty="0"/>
                    </a:p>
                  </a:txBody>
                  <a:tcPr marL="68569" marR="68569" marT="68569" marB="68569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511;p20">
            <a:extLst>
              <a:ext uri="{FF2B5EF4-FFF2-40B4-BE49-F238E27FC236}">
                <a16:creationId xmlns:a16="http://schemas.microsoft.com/office/drawing/2014/main" id="{D9BBBB08-C632-0D4B-903B-8F051E45500E}"/>
              </a:ext>
            </a:extLst>
          </p:cNvPr>
          <p:cNvSpPr txBox="1"/>
          <p:nvPr/>
        </p:nvSpPr>
        <p:spPr>
          <a:xfrm>
            <a:off x="4718971" y="4073311"/>
            <a:ext cx="3786790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Прибыль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12*500 - 50*10 - 4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*50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00 p.</a:t>
            </a:r>
            <a:r>
              <a:rPr lang="ru-RU" sz="1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10;p20">
            <a:extLst>
              <a:ext uri="{FF2B5EF4-FFF2-40B4-BE49-F238E27FC236}">
                <a16:creationId xmlns:a16="http://schemas.microsoft.com/office/drawing/2014/main" id="{42FE6BBA-D300-CA4A-A6BC-2722C5533569}"/>
              </a:ext>
            </a:extLst>
          </p:cNvPr>
          <p:cNvSpPr txBox="1"/>
          <p:nvPr/>
        </p:nvSpPr>
        <p:spPr>
          <a:xfrm>
            <a:off x="4718971" y="2137789"/>
            <a:ext cx="2895075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ru-RU" sz="15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 sz="15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380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3" name="Google Shape;583;p27"/>
          <p:cNvSpPr txBox="1"/>
          <p:nvPr/>
        </p:nvSpPr>
        <p:spPr>
          <a:xfrm>
            <a:off x="1183051" y="2333066"/>
            <a:ext cx="2471400" cy="106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000"/>
            </a:pPr>
            <a:r>
              <a:rPr lang="en-US" sz="1500" b="1" dirty="0" err="1">
                <a:solidFill>
                  <a:schemeClr val="tx1"/>
                </a:solidFill>
              </a:rPr>
              <a:t>Иногда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невозможно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достичь</a:t>
            </a:r>
            <a:r>
              <a:rPr lang="en-US" sz="1500" b="1" dirty="0">
                <a:solidFill>
                  <a:schemeClr val="tx1"/>
                </a:solidFill>
              </a:rPr>
              <a:t> 100% </a:t>
            </a:r>
            <a:r>
              <a:rPr lang="en-US" sz="1500" b="1" dirty="0" err="1">
                <a:solidFill>
                  <a:schemeClr val="tx1"/>
                </a:solidFill>
              </a:rPr>
              <a:t>точности</a:t>
            </a:r>
            <a:r>
              <a:rPr lang="en-US" sz="1500" b="1" dirty="0">
                <a:solidFill>
                  <a:schemeClr val="tx1"/>
                </a:solidFill>
              </a:rPr>
              <a:t>!</a:t>
            </a:r>
            <a:endParaRPr sz="1500" b="1" dirty="0">
              <a:solidFill>
                <a:schemeClr val="tx1"/>
              </a:solidFill>
            </a:endParaRPr>
          </a:p>
          <a:p>
            <a:pPr>
              <a:buSzPts val="2000"/>
            </a:pPr>
            <a:endParaRPr sz="1500" b="1" dirty="0">
              <a:solidFill>
                <a:schemeClr val="tx1"/>
              </a:solidFill>
            </a:endParaRPr>
          </a:p>
          <a:p>
            <a:pPr>
              <a:buSzPts val="2000"/>
            </a:pPr>
            <a:endParaRPr sz="1500" b="1" dirty="0">
              <a:solidFill>
                <a:schemeClr val="tx1"/>
              </a:solidFill>
            </a:endParaRPr>
          </a:p>
        </p:txBody>
      </p:sp>
      <p:pic>
        <p:nvPicPr>
          <p:cNvPr id="584" name="Google Shape;5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808" y="1602884"/>
            <a:ext cx="3300919" cy="1937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3F1BA-C198-644E-83DB-6057F18D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ru-RU" dirty="0"/>
              <a:t>и проблема точности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ошибки мы можем допустить?</a:t>
            </a:r>
            <a:endParaRPr lang="en-US" dirty="0"/>
          </a:p>
        </p:txBody>
      </p:sp>
      <p:pic>
        <p:nvPicPr>
          <p:cNvPr id="8" name="object 11">
            <a:extLst>
              <a:ext uri="{FF2B5EF4-FFF2-40B4-BE49-F238E27FC236}">
                <a16:creationId xmlns:a16="http://schemas.microsoft.com/office/drawing/2014/main" id="{934FF674-6B30-B14F-9F00-B867F2201F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083" y="1200150"/>
            <a:ext cx="2226067" cy="1905000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220016B4-8D4F-B34D-8B25-0420BB9145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3257550"/>
            <a:ext cx="2209800" cy="1752600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24A88BB-6FCC-C147-8D5E-0183FFF0AEF0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1499229"/>
          <a:ext cx="2895600" cy="215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95852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102091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01726936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176002476"/>
                    </a:ext>
                  </a:extLst>
                </a:gridCol>
              </a:tblGrid>
              <a:tr h="538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 values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92765"/>
                  </a:ext>
                </a:extLst>
              </a:tr>
              <a:tr h="5388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values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82192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Positive (1)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477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Negative (0)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80987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61E68-C2D8-9747-A4E4-E6922D93F7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73417" y="2152650"/>
            <a:ext cx="1621666" cy="7255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DCC257-5A46-6E4D-9E20-A50DF8D4C47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86000" y="3486150"/>
            <a:ext cx="182880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540656-4F55-604A-8376-BE26DF13922A}"/>
              </a:ext>
            </a:extLst>
          </p:cNvPr>
          <p:cNvSpPr txBox="1"/>
          <p:nvPr/>
        </p:nvSpPr>
        <p:spPr>
          <a:xfrm>
            <a:off x="6891753" y="3257550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Ложная тревога.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37558-C87F-3145-852B-93F29D5AD7CA}"/>
              </a:ext>
            </a:extLst>
          </p:cNvPr>
          <p:cNvSpPr txBox="1"/>
          <p:nvPr/>
        </p:nvSpPr>
        <p:spPr>
          <a:xfrm>
            <a:off x="142193" y="2616602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Беспечная халатность.</a:t>
            </a:r>
          </a:p>
        </p:txBody>
      </p:sp>
    </p:spTree>
    <p:extLst>
      <p:ext uri="{BB962C8B-B14F-4D97-AF65-F5344CB8AC3E}">
        <p14:creationId xmlns:p14="http://schemas.microsoft.com/office/powerpoint/2010/main" val="170699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ошибки мы можем допустить?</a:t>
            </a:r>
            <a:endParaRPr lang="en-US" dirty="0"/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ED764DBB-F159-C94D-8616-CA9ED612A4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686" y="2568429"/>
            <a:ext cx="906346" cy="796520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02A2855D-70DE-4E4F-93CE-716FB4CD9A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5556" y="2568429"/>
            <a:ext cx="945173" cy="842003"/>
          </a:xfrm>
          <a:prstGeom prst="rect">
            <a:avLst/>
          </a:prstGeom>
        </p:spPr>
      </p:pic>
      <p:pic>
        <p:nvPicPr>
          <p:cNvPr id="1028" name="Picture 4" descr="Правда ли, что металлодетекторы, 44% OFF">
            <a:extLst>
              <a:ext uri="{FF2B5EF4-FFF2-40B4-BE49-F238E27FC236}">
                <a16:creationId xmlns:a16="http://schemas.microsoft.com/office/drawing/2014/main" id="{694DDC31-A13A-6241-B351-6DBBF8E2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77" y="2165694"/>
            <a:ext cx="2291930" cy="16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26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ошибки мы можем допустить?</a:t>
            </a:r>
            <a:endParaRPr lang="en-US" dirty="0"/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ED764DBB-F159-C94D-8616-CA9ED612A4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686" y="2568429"/>
            <a:ext cx="906346" cy="796520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02A2855D-70DE-4E4F-93CE-716FB4CD9A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5556" y="2568429"/>
            <a:ext cx="945173" cy="842003"/>
          </a:xfrm>
          <a:prstGeom prst="rect">
            <a:avLst/>
          </a:prstGeom>
        </p:spPr>
      </p:pic>
      <p:pic>
        <p:nvPicPr>
          <p:cNvPr id="1028" name="Picture 4" descr="Правда ли, что металлодетекторы, 44% OFF">
            <a:extLst>
              <a:ext uri="{FF2B5EF4-FFF2-40B4-BE49-F238E27FC236}">
                <a16:creationId xmlns:a16="http://schemas.microsoft.com/office/drawing/2014/main" id="{694DDC31-A13A-6241-B351-6DBBF8E2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14" y="1761294"/>
            <a:ext cx="2291930" cy="16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BC094-14F6-FD44-807D-08710C650288}"/>
              </a:ext>
            </a:extLst>
          </p:cNvPr>
          <p:cNvSpPr txBox="1"/>
          <p:nvPr/>
        </p:nvSpPr>
        <p:spPr>
          <a:xfrm>
            <a:off x="693471" y="1761294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Высокая цена ошибки </a:t>
            </a:r>
            <a:r>
              <a:rPr lang="en-US" dirty="0"/>
              <a:t>I </a:t>
            </a:r>
            <a:r>
              <a:rPr lang="ru-RU" dirty="0"/>
              <a:t>рода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F9393-4F26-804F-A754-820786822A6E}"/>
              </a:ext>
            </a:extLst>
          </p:cNvPr>
          <p:cNvSpPr txBox="1"/>
          <p:nvPr/>
        </p:nvSpPr>
        <p:spPr>
          <a:xfrm>
            <a:off x="5185258" y="3656577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Высокая цена ошибки </a:t>
            </a:r>
            <a:r>
              <a:rPr lang="en-US" dirty="0"/>
              <a:t>II </a:t>
            </a:r>
            <a:r>
              <a:rPr lang="ru-RU" dirty="0"/>
              <a:t>рода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3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ошибки мы можем допустить?</a:t>
            </a:r>
            <a:endParaRPr lang="en-US" dirty="0"/>
          </a:p>
        </p:txBody>
      </p:sp>
      <p:pic>
        <p:nvPicPr>
          <p:cNvPr id="8" name="Google Shape;444;p12">
            <a:extLst>
              <a:ext uri="{FF2B5EF4-FFF2-40B4-BE49-F238E27FC236}">
                <a16:creationId xmlns:a16="http://schemas.microsoft.com/office/drawing/2014/main" id="{FF2093FF-D3D7-8744-A1EE-3130643815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1667" y="1301025"/>
            <a:ext cx="2249483" cy="137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52;p13">
            <a:extLst>
              <a:ext uri="{FF2B5EF4-FFF2-40B4-BE49-F238E27FC236}">
                <a16:creationId xmlns:a16="http://schemas.microsoft.com/office/drawing/2014/main" id="{58B61096-3635-7546-8F63-E958A6B4D7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70" y="1426624"/>
            <a:ext cx="6529108" cy="35816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18CF9-6771-3E49-9A1A-CFA6D3799A47}"/>
              </a:ext>
            </a:extLst>
          </p:cNvPr>
          <p:cNvSpPr txBox="1"/>
          <p:nvPr/>
        </p:nvSpPr>
        <p:spPr>
          <a:xfrm>
            <a:off x="7100408" y="3068456"/>
            <a:ext cx="17091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Ошибка </a:t>
            </a:r>
            <a:r>
              <a:rPr lang="en-US" dirty="0"/>
              <a:t>I </a:t>
            </a:r>
            <a:r>
              <a:rPr lang="ru-RU" dirty="0"/>
              <a:t>рода - ?</a:t>
            </a:r>
          </a:p>
          <a:p>
            <a:endParaRPr lang="ru-RU" dirty="0"/>
          </a:p>
          <a:p>
            <a:r>
              <a:rPr lang="ru-RU" dirty="0"/>
              <a:t>Ошибка </a:t>
            </a:r>
            <a:r>
              <a:rPr lang="en-US" dirty="0"/>
              <a:t>II </a:t>
            </a:r>
            <a:r>
              <a:rPr lang="ru-RU" dirty="0"/>
              <a:t>рода - ?</a:t>
            </a:r>
          </a:p>
        </p:txBody>
      </p:sp>
    </p:spTree>
    <p:extLst>
      <p:ext uri="{BB962C8B-B14F-4D97-AF65-F5344CB8AC3E}">
        <p14:creationId xmlns:p14="http://schemas.microsoft.com/office/powerpoint/2010/main" val="301637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38231-D78E-9046-971E-900791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ошибки мы можем допустить?</a:t>
            </a:r>
            <a:endParaRPr lang="en-US" dirty="0"/>
          </a:p>
        </p:txBody>
      </p:sp>
      <p:pic>
        <p:nvPicPr>
          <p:cNvPr id="8" name="Google Shape;444;p12">
            <a:extLst>
              <a:ext uri="{FF2B5EF4-FFF2-40B4-BE49-F238E27FC236}">
                <a16:creationId xmlns:a16="http://schemas.microsoft.com/office/drawing/2014/main" id="{FF2093FF-D3D7-8744-A1EE-3130643815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1667" y="1183092"/>
            <a:ext cx="2249483" cy="137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52;p13">
            <a:extLst>
              <a:ext uri="{FF2B5EF4-FFF2-40B4-BE49-F238E27FC236}">
                <a16:creationId xmlns:a16="http://schemas.microsoft.com/office/drawing/2014/main" id="{58B61096-3635-7546-8F63-E958A6B4D7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70" y="1426624"/>
            <a:ext cx="6529108" cy="35816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18CF9-6771-3E49-9A1A-CFA6D3799A47}"/>
              </a:ext>
            </a:extLst>
          </p:cNvPr>
          <p:cNvSpPr txBox="1"/>
          <p:nvPr/>
        </p:nvSpPr>
        <p:spPr>
          <a:xfrm>
            <a:off x="7057338" y="2678765"/>
            <a:ext cx="1963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Ошибка </a:t>
            </a:r>
            <a:r>
              <a:rPr lang="en-US" dirty="0"/>
              <a:t>I </a:t>
            </a:r>
            <a:r>
              <a:rPr lang="ru-RU" dirty="0"/>
              <a:t>рода – </a:t>
            </a:r>
            <a:br>
              <a:rPr lang="ru-RU" dirty="0"/>
            </a:br>
            <a:r>
              <a:rPr lang="ru-RU" dirty="0"/>
              <a:t>банк теряет клиента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Ошибка </a:t>
            </a:r>
            <a:r>
              <a:rPr lang="en-US" dirty="0"/>
              <a:t>II </a:t>
            </a:r>
            <a:r>
              <a:rPr lang="ru-RU" dirty="0"/>
              <a:t>рода – банк штрафует фин. мониторинг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164A5-F0AB-6A49-BB53-C94000D8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574" y="3233479"/>
            <a:ext cx="753038" cy="6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7"/>
          <p:cNvPicPr preferRelativeResize="0"/>
          <p:nvPr/>
        </p:nvPicPr>
        <p:blipFill rotWithShape="1">
          <a:blip r:embed="rId3">
            <a:alphaModFix/>
          </a:blip>
          <a:srcRect l="5224" t="35729" r="5775" b="21320"/>
          <a:stretch/>
        </p:blipFill>
        <p:spPr>
          <a:xfrm>
            <a:off x="1542226" y="1625156"/>
            <a:ext cx="5933738" cy="200255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7"/>
          <p:cNvSpPr txBox="1"/>
          <p:nvPr/>
        </p:nvSpPr>
        <p:spPr>
          <a:xfrm>
            <a:off x="2490897" y="4168489"/>
            <a:ext cx="4320000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algn="ctr">
              <a:buSzPts val="2000"/>
            </a:pPr>
            <a:r>
              <a:rPr lang="en-US" sz="1500" b="1">
                <a:solidFill>
                  <a:schemeClr val="tx1"/>
                </a:solidFill>
              </a:rPr>
              <a:t>Чем отличаются эти два примера?</a:t>
            </a:r>
            <a:endParaRPr sz="15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91A82-5998-484E-94A1-E2BE14C2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ru-RU" dirty="0"/>
              <a:t>и проблема точности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lang="en-US"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 OTUS ML Ops-202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05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8"/>
          <p:cNvPicPr preferRelativeResize="0"/>
          <p:nvPr/>
        </p:nvPicPr>
        <p:blipFill rotWithShape="1">
          <a:blip r:embed="rId3">
            <a:alphaModFix/>
          </a:blip>
          <a:srcRect l="5224" t="35729" r="5775" b="21320"/>
          <a:stretch/>
        </p:blipFill>
        <p:spPr>
          <a:xfrm>
            <a:off x="1542226" y="1714318"/>
            <a:ext cx="5933738" cy="200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 rotWithShape="1">
          <a:blip r:embed="rId4">
            <a:alphaModFix/>
          </a:blip>
          <a:srcRect l="9642" r="8153"/>
          <a:stretch/>
        </p:blipFill>
        <p:spPr>
          <a:xfrm>
            <a:off x="1094831" y="3277074"/>
            <a:ext cx="1177200" cy="10739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 rotWithShape="1">
          <a:blip r:embed="rId5">
            <a:alphaModFix/>
          </a:blip>
          <a:srcRect l="13062" t="11666" r="11476" b="10506"/>
          <a:stretch/>
        </p:blipFill>
        <p:spPr>
          <a:xfrm>
            <a:off x="7321894" y="3407680"/>
            <a:ext cx="1036800" cy="10739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5DBC2-72F1-4C40-8FDB-E21FDDFA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ru-RU" dirty="0"/>
              <a:t>и проблема точности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1567D-8B0E-824D-A55F-3B80FE94271A}"/>
              </a:ext>
            </a:extLst>
          </p:cNvPr>
          <p:cNvSpPr txBox="1"/>
          <p:nvPr/>
        </p:nvSpPr>
        <p:spPr>
          <a:xfrm>
            <a:off x="1683431" y="13248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Конгломерат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C72A1-EA59-BB4E-9AB8-A2EFF95B5534}"/>
              </a:ext>
            </a:extLst>
          </p:cNvPr>
          <p:cNvSpPr txBox="1"/>
          <p:nvPr/>
        </p:nvSpPr>
        <p:spPr>
          <a:xfrm>
            <a:off x="5198859" y="132489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Монопродукт</a:t>
            </a:r>
            <a:endParaRPr lang="en-US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7" name="Google Shape;7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2262" y="1640662"/>
            <a:ext cx="5759261" cy="306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F3963-38EB-3848-8522-1FD7FB95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продукта – разные метрики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4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1" name="Google Shape;73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4" y="898479"/>
            <a:ext cx="9133957" cy="42450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09C7-13CC-944B-B405-9AF05E57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 метрик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бизнес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470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точности прогноза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347692" y="1758950"/>
            <a:ext cx="3921600" cy="124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17" b="1" dirty="0"/>
              <a:t>Оценка точности прогноза определяется через ошибку прогнозирования.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8F7E14-0580-8747-9470-05D051F21A2E}"/>
              </a:ext>
            </a:extLst>
          </p:cNvPr>
          <p:cNvGraphicFramePr>
            <a:graphicFrameLocks noGrp="1"/>
          </p:cNvGraphicFramePr>
          <p:nvPr/>
        </p:nvGraphicFramePr>
        <p:xfrm>
          <a:off x="4494178" y="1758950"/>
          <a:ext cx="4215320" cy="1483360"/>
        </p:xfrm>
        <a:graphic>
          <a:graphicData uri="http://schemas.openxmlformats.org/drawingml/2006/table">
            <a:tbl>
              <a:tblPr firstRow="1" bandRow="1"/>
              <a:tblGrid>
                <a:gridCol w="2107660">
                  <a:extLst>
                    <a:ext uri="{9D8B030D-6E8A-4147-A177-3AD203B41FA5}">
                      <a16:colId xmlns:a16="http://schemas.microsoft.com/office/drawing/2014/main" val="2572806948"/>
                    </a:ext>
                  </a:extLst>
                </a:gridCol>
                <a:gridCol w="2107660">
                  <a:extLst>
                    <a:ext uri="{9D8B030D-6E8A-4147-A177-3AD203B41FA5}">
                      <a16:colId xmlns:a16="http://schemas.microsoft.com/office/drawing/2014/main" val="223179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9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53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sMAPE2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3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D52E14-B458-4847-89A3-870D551958F1}"/>
              </a:ext>
            </a:extLst>
          </p:cNvPr>
          <p:cNvSpPr txBox="1"/>
          <p:nvPr/>
        </p:nvSpPr>
        <p:spPr>
          <a:xfrm>
            <a:off x="1091119" y="3716877"/>
            <a:ext cx="6961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Ошибки прогнозирования могут </a:t>
            </a:r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считаться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 по </a:t>
            </a:r>
            <a:b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разным метрикам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, которые дают очень разные результаты и </a:t>
            </a:r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несравнимы между собой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70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точности прогноза</a:t>
            </a:r>
            <a:endParaRPr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A1E578-3493-E047-ACB3-C61BA100AEEC}"/>
              </a:ext>
            </a:extLst>
          </p:cNvPr>
          <p:cNvGraphicFramePr>
            <a:graphicFrameLocks noGrp="1"/>
          </p:cNvGraphicFramePr>
          <p:nvPr/>
        </p:nvGraphicFramePr>
        <p:xfrm>
          <a:off x="973136" y="3855899"/>
          <a:ext cx="7622872" cy="1112520"/>
        </p:xfrm>
        <a:graphic>
          <a:graphicData uri="http://schemas.openxmlformats.org/drawingml/2006/table">
            <a:tbl>
              <a:tblPr firstRow="1" bandRow="1"/>
              <a:tblGrid>
                <a:gridCol w="952859">
                  <a:extLst>
                    <a:ext uri="{9D8B030D-6E8A-4147-A177-3AD203B41FA5}">
                      <a16:colId xmlns:a16="http://schemas.microsoft.com/office/drawing/2014/main" val="394861952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283427956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55414045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598260227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894784877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1048386616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142027308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400589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31.61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644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sMAPE1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6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sMAPE2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74735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9263D2-B644-A94B-ABA7-F668F38B1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5" t="5827" r="8297" b="5095"/>
          <a:stretch/>
        </p:blipFill>
        <p:spPr>
          <a:xfrm>
            <a:off x="661110" y="869004"/>
            <a:ext cx="7509754" cy="29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66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точности прогноза - решение</a:t>
            </a:r>
            <a:endParaRPr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A1E578-3493-E047-ACB3-C61BA100AEEC}"/>
              </a:ext>
            </a:extLst>
          </p:cNvPr>
          <p:cNvGraphicFramePr>
            <a:graphicFrameLocks noGrp="1"/>
          </p:cNvGraphicFramePr>
          <p:nvPr/>
        </p:nvGraphicFramePr>
        <p:xfrm>
          <a:off x="949414" y="1361773"/>
          <a:ext cx="7622872" cy="1112520"/>
        </p:xfrm>
        <a:graphic>
          <a:graphicData uri="http://schemas.openxmlformats.org/drawingml/2006/table">
            <a:tbl>
              <a:tblPr firstRow="1" bandRow="1"/>
              <a:tblGrid>
                <a:gridCol w="952859">
                  <a:extLst>
                    <a:ext uri="{9D8B030D-6E8A-4147-A177-3AD203B41FA5}">
                      <a16:colId xmlns:a16="http://schemas.microsoft.com/office/drawing/2014/main" val="394861952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283427956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55414045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598260227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894784877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1048386616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3142027308"/>
                    </a:ext>
                  </a:extLst>
                </a:gridCol>
                <a:gridCol w="952859">
                  <a:extLst>
                    <a:ext uri="{9D8B030D-6E8A-4147-A177-3AD203B41FA5}">
                      <a16:colId xmlns:a16="http://schemas.microsoft.com/office/drawing/2014/main" val="400589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31.61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4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sMAPE1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6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sMAPE2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7473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2FB2B8-F637-A847-A2CB-08FEAF936890}"/>
              </a:ext>
            </a:extLst>
          </p:cNvPr>
          <p:cNvSpPr txBox="1"/>
          <p:nvPr/>
        </p:nvSpPr>
        <p:spPr>
          <a:xfrm>
            <a:off x="1371598" y="3505342"/>
            <a:ext cx="628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Фиксировать конкретную метрику </a:t>
            </a:r>
            <a:r>
              <a:rPr lang="ru-RU" sz="2000" dirty="0"/>
              <a:t>оценки точности прогнозирования и методику расчета на уровне проекта или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1735257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точности прогноза</a:t>
            </a:r>
            <a:endParaRPr dirty="0"/>
          </a:p>
        </p:txBody>
      </p:sp>
      <p:sp>
        <p:nvSpPr>
          <p:cNvPr id="311" name="Google Shape;311;p57"/>
          <p:cNvSpPr txBox="1">
            <a:spLocks noGrp="1"/>
          </p:cNvSpPr>
          <p:nvPr>
            <p:ph type="body" idx="1"/>
          </p:nvPr>
        </p:nvSpPr>
        <p:spPr>
          <a:xfrm>
            <a:off x="366103" y="1529820"/>
            <a:ext cx="2506799" cy="1706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17" b="1" dirty="0"/>
              <a:t>Оценка точности прогноза для группы и в целом.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2E14-B458-4847-89A3-870D551958F1}"/>
              </a:ext>
            </a:extLst>
          </p:cNvPr>
          <p:cNvSpPr txBox="1"/>
          <p:nvPr/>
        </p:nvSpPr>
        <p:spPr>
          <a:xfrm>
            <a:off x="1274323" y="3716877"/>
            <a:ext cx="6595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Ошибки 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прогнозирования </a:t>
            </a:r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нельзя усреднять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. </a:t>
            </a:r>
            <a:b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Оценка по группам сильно различается.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94EE4C5-29C1-9845-8CA5-359312F2E369}"/>
              </a:ext>
            </a:extLst>
          </p:cNvPr>
          <p:cNvGraphicFramePr>
            <a:graphicFrameLocks noGrp="1"/>
          </p:cNvGraphicFramePr>
          <p:nvPr/>
        </p:nvGraphicFramePr>
        <p:xfrm>
          <a:off x="2872902" y="1426623"/>
          <a:ext cx="6096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1350903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06268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916150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0600794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59294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Товар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прогноз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факт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0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Товар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10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Товар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4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6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Итого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2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079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Оценка точности прогноза</a:t>
            </a:r>
            <a:r>
              <a:rPr lang="en-US" dirty="0"/>
              <a:t> – </a:t>
            </a:r>
            <a:r>
              <a:rPr lang="ru-RU" dirty="0"/>
              <a:t>решение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2E14-B458-4847-89A3-870D551958F1}"/>
              </a:ext>
            </a:extLst>
          </p:cNvPr>
          <p:cNvSpPr txBox="1"/>
          <p:nvPr/>
        </p:nvSpPr>
        <p:spPr>
          <a:xfrm>
            <a:off x="1274323" y="4104890"/>
            <a:ext cx="6595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u="none" strike="noStrike" dirty="0">
                <a:solidFill>
                  <a:schemeClr val="tx1"/>
                </a:solidFill>
                <a:effectLst/>
                <a:latin typeface="-apple-system"/>
              </a:rPr>
              <a:t>Ошибки 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прогнозирования </a:t>
            </a:r>
            <a:r>
              <a:rPr lang="ru-RU" sz="2000" dirty="0">
                <a:solidFill>
                  <a:schemeClr val="tx1"/>
                </a:solidFill>
                <a:latin typeface="-apple-system"/>
              </a:rPr>
              <a:t>можно </a:t>
            </a:r>
            <a:r>
              <a:rPr lang="ru-RU" sz="2000" b="1" dirty="0">
                <a:solidFill>
                  <a:schemeClr val="tx1"/>
                </a:solidFill>
                <a:latin typeface="-apple-system"/>
              </a:rPr>
              <a:t>взвешивать по вкладу </a:t>
            </a:r>
            <a:r>
              <a:rPr lang="ru-RU" sz="2000" dirty="0">
                <a:solidFill>
                  <a:schemeClr val="tx1"/>
                </a:solidFill>
                <a:latin typeface="-apple-system"/>
              </a:rPr>
              <a:t>в итоговую метрику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94EE4C5-29C1-9845-8CA5-359312F2E369}"/>
              </a:ext>
            </a:extLst>
          </p:cNvPr>
          <p:cNvGraphicFramePr>
            <a:graphicFrameLocks noGrp="1"/>
          </p:cNvGraphicFramePr>
          <p:nvPr/>
        </p:nvGraphicFramePr>
        <p:xfrm>
          <a:off x="500550" y="1426623"/>
          <a:ext cx="8468352" cy="221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58544">
                  <a:extLst>
                    <a:ext uri="{9D8B030D-6E8A-4147-A177-3AD203B41FA5}">
                      <a16:colId xmlns:a16="http://schemas.microsoft.com/office/drawing/2014/main" val="1135090342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3906268372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3491615042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2296159842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2306007948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1259294157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809190833"/>
                    </a:ext>
                  </a:extLst>
                </a:gridCol>
                <a:gridCol w="1058544">
                  <a:extLst>
                    <a:ext uri="{9D8B030D-6E8A-4147-A177-3AD203B41FA5}">
                      <a16:colId xmlns:a16="http://schemas.microsoft.com/office/drawing/2014/main" val="3593964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Товар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Факт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 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ru-RU" dirty="0"/>
                        <a:t>вар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wMAPE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ru-RU" dirty="0"/>
                        <a:t>вар 1)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 </a:t>
                      </a:r>
                      <a:br>
                        <a:rPr lang="en-US" dirty="0"/>
                      </a:br>
                      <a:r>
                        <a:rPr lang="ru-RU" dirty="0"/>
                        <a:t>(вар 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wMAPE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ru-RU" dirty="0"/>
                        <a:t>вар </a:t>
                      </a:r>
                      <a:r>
                        <a:rPr lang="en-US" dirty="0"/>
                        <a:t>2</a:t>
                      </a:r>
                      <a:r>
                        <a:rPr lang="ru-RU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MAPE 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ru-RU" dirty="0"/>
                        <a:t>вар </a:t>
                      </a:r>
                      <a:r>
                        <a:rPr lang="en-US" dirty="0"/>
                        <a:t>3</a:t>
                      </a:r>
                      <a:r>
                        <a:rPr lang="ru-RU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wMAPE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(</a:t>
                      </a:r>
                      <a:r>
                        <a:rPr lang="ru-RU" dirty="0"/>
                        <a:t>вар </a:t>
                      </a:r>
                      <a:r>
                        <a:rPr lang="en-US" dirty="0"/>
                        <a:t>3</a:t>
                      </a:r>
                      <a:r>
                        <a:rPr lang="ru-RU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0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Товар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ru-RU" dirty="0"/>
                        <a:t>0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10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Товар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  <a:r>
                        <a:rPr lang="en-US" dirty="0"/>
                        <a:t> 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r>
                        <a:rPr lang="ru-RU" dirty="0"/>
                        <a:t>0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4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6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Итого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2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995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20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Инфраструктура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Моделирование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Подготовка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данных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>
                <a:solidFill>
                  <a:srgbClr val="1F1F1F"/>
                </a:solidFill>
                <a:latin typeface="Google Sans"/>
                <a:sym typeface="Roboto"/>
              </a:rPr>
              <a:t>Валидация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Развертывание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2" name="Google Shape;189;p34">
            <a:extLst>
              <a:ext uri="{FF2B5EF4-FFF2-40B4-BE49-F238E27FC236}">
                <a16:creationId xmlns:a16="http://schemas.microsoft.com/office/drawing/2014/main" id="{52C99CEE-600A-4040-873A-1F7CC7ABFF8F}"/>
              </a:ext>
            </a:extLst>
          </p:cNvPr>
          <p:cNvSpPr/>
          <p:nvPr/>
        </p:nvSpPr>
        <p:spPr>
          <a:xfrm>
            <a:off x="524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7.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Мониторинг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2" idx="1"/>
            <a:endCxn id="189" idx="3"/>
          </p:cNvCxnSpPr>
          <p:nvPr/>
        </p:nvCxnSpPr>
        <p:spPr>
          <a:xfrm rot="10800000">
            <a:off x="3714005" y="3655465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41" name="Google Shape;188;p34">
            <a:extLst>
              <a:ext uri="{FF2B5EF4-FFF2-40B4-BE49-F238E27FC236}">
                <a16:creationId xmlns:a16="http://schemas.microsoft.com/office/drawing/2014/main" id="{A0B9D976-E244-BA43-8D84-FDEB5907DADF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5400000">
            <a:off x="6148353" y="3898763"/>
            <a:ext cx="579300" cy="67200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9" name="Google Shape;530;p82">
            <a:extLst>
              <a:ext uri="{FF2B5EF4-FFF2-40B4-BE49-F238E27FC236}">
                <a16:creationId xmlns:a16="http://schemas.microsoft.com/office/drawing/2014/main" id="{AC4746E5-40DE-CC4C-AD59-CEC75DE862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85779" y="394678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D4BE49-FD50-7440-A353-DB02A3187ABB}"/>
              </a:ext>
            </a:extLst>
          </p:cNvPr>
          <p:cNvSpPr txBox="1"/>
          <p:nvPr/>
        </p:nvSpPr>
        <p:spPr>
          <a:xfrm>
            <a:off x="7632001" y="394678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18187" r="18187"/>
          <a:stretch/>
        </p:blipFill>
        <p:spPr>
          <a:xfrm>
            <a:off x="3165384" y="8783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9110" y="17713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67D6B569-9B1F-6D43-841D-442FF92691E3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79110" y="17706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5379110" y="260973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6CCE744-4A65-D449-BD6D-EAB7C2370685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89110" y="26160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789110" y="345746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5379110" y="347171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11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1789F-83BF-F442-A868-CDB29CCB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1" y="480238"/>
            <a:ext cx="8048169" cy="3455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EFB76-C1BD-D448-B0A2-C4A710C32768}"/>
              </a:ext>
            </a:extLst>
          </p:cNvPr>
          <p:cNvSpPr txBox="1"/>
          <p:nvPr/>
        </p:nvSpPr>
        <p:spPr>
          <a:xfrm>
            <a:off x="649573" y="311159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конкретная,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прозрачная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E691F-F7CD-2E4F-AEB3-8B268D4A4072}"/>
              </a:ext>
            </a:extLst>
          </p:cNvPr>
          <p:cNvSpPr txBox="1"/>
          <p:nvPr/>
        </p:nvSpPr>
        <p:spPr>
          <a:xfrm>
            <a:off x="459325" y="3815595"/>
            <a:ext cx="13869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/>
              <a:t>Какого результата</a:t>
            </a:r>
          </a:p>
          <a:p>
            <a:pPr algn="ctr"/>
            <a:r>
              <a:rPr lang="ru-RU" sz="1100" dirty="0"/>
              <a:t>вы хотите </a:t>
            </a:r>
          </a:p>
          <a:p>
            <a:pPr algn="ctr"/>
            <a:r>
              <a:rPr lang="ru-RU" sz="1100" dirty="0"/>
              <a:t>достигнуть</a:t>
            </a:r>
            <a:endParaRPr lang="en-RU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83971-8C80-2942-9363-1B1ABB5AAE4E}"/>
              </a:ext>
            </a:extLst>
          </p:cNvPr>
          <p:cNvSpPr txBox="1"/>
          <p:nvPr/>
        </p:nvSpPr>
        <p:spPr>
          <a:xfrm>
            <a:off x="2360709" y="311160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измеримая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A6DE8-0A76-7E4E-A7B2-E1E254299D84}"/>
              </a:ext>
            </a:extLst>
          </p:cNvPr>
          <p:cNvSpPr txBox="1"/>
          <p:nvPr/>
        </p:nvSpPr>
        <p:spPr>
          <a:xfrm>
            <a:off x="3991990" y="311160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достижимая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98690-479B-674A-A848-40F36F43606C}"/>
              </a:ext>
            </a:extLst>
          </p:cNvPr>
          <p:cNvSpPr txBox="1"/>
          <p:nvPr/>
        </p:nvSpPr>
        <p:spPr>
          <a:xfrm>
            <a:off x="5724520" y="311159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актуальная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57C8C-D9D4-4440-9B9A-53A76C59F42D}"/>
              </a:ext>
            </a:extLst>
          </p:cNvPr>
          <p:cNvSpPr txBox="1"/>
          <p:nvPr/>
        </p:nvSpPr>
        <p:spPr>
          <a:xfrm>
            <a:off x="7268063" y="3111599"/>
            <a:ext cx="120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ограниченная во времени</a:t>
            </a:r>
            <a:endParaRPr lang="en-RU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13AC6-0F6C-1B46-BF6E-33D693F8AE2D}"/>
              </a:ext>
            </a:extLst>
          </p:cNvPr>
          <p:cNvSpPr txBox="1"/>
          <p:nvPr/>
        </p:nvSpPr>
        <p:spPr>
          <a:xfrm>
            <a:off x="2289068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По какому показателю вы поймете, что достигли цели</a:t>
            </a:r>
            <a:endParaRPr lang="en-RU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E5B7C-C541-8144-9ECA-24253C618247}"/>
              </a:ext>
            </a:extLst>
          </p:cNvPr>
          <p:cNvSpPr txBox="1"/>
          <p:nvPr/>
        </p:nvSpPr>
        <p:spPr>
          <a:xfrm>
            <a:off x="3961377" y="3815595"/>
            <a:ext cx="1172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достижима</a:t>
            </a:r>
            <a:endParaRPr lang="en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6DD92-D034-7B4F-BF19-B9BEAFC20D19}"/>
              </a:ext>
            </a:extLst>
          </p:cNvPr>
          <p:cNvSpPr txBox="1"/>
          <p:nvPr/>
        </p:nvSpPr>
        <p:spPr>
          <a:xfrm>
            <a:off x="5633686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Ваша цель сопряжена с целями компании</a:t>
            </a:r>
            <a:endParaRPr lang="en-RU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D5751-E55F-AE43-9D4E-83CA30483603}"/>
              </a:ext>
            </a:extLst>
          </p:cNvPr>
          <p:cNvSpPr txBox="1"/>
          <p:nvPr/>
        </p:nvSpPr>
        <p:spPr>
          <a:xfrm>
            <a:off x="7283274" y="3815595"/>
            <a:ext cx="1172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Когда вы хотите достигнуть цели</a:t>
            </a:r>
            <a:endParaRPr lang="en-RU" sz="1100" dirty="0"/>
          </a:p>
        </p:txBody>
      </p:sp>
    </p:spTree>
    <p:extLst>
      <p:ext uri="{BB962C8B-B14F-4D97-AF65-F5344CB8AC3E}">
        <p14:creationId xmlns:p14="http://schemas.microsoft.com/office/powerpoint/2010/main" val="2609415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9541-735F-2147-9AD7-5B1DAFA7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34D90-4812-E246-8E7B-9F7D1C1C071D}"/>
              </a:ext>
            </a:extLst>
          </p:cNvPr>
          <p:cNvSpPr txBox="1"/>
          <p:nvPr/>
        </p:nvSpPr>
        <p:spPr>
          <a:xfrm>
            <a:off x="475946" y="1702163"/>
            <a:ext cx="85698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Сформулировать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цели системы</a:t>
            </a:r>
            <a:r>
              <a:rPr lang="en-RU" sz="160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в соответствии с требованиями заказчика. 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Аргументированно выбрать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метрику машинного обучения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оптимизация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которой, позволит достичь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поставленных целей. 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Проанализировать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особенности проекта</a:t>
            </a:r>
            <a:r>
              <a:rPr lang="en-GB" sz="160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Это позволит выделить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специфику проекта и формализовать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требования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к нему, подобрать</a:t>
            </a:r>
            <a:r>
              <a:rPr lang="en-RU" sz="16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+mn-lt"/>
              </a:rPr>
              <a:t>инструментарий и критерии оценки. 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4794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 dirty="0"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5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5"/>
          <p:cNvSpPr txBox="1"/>
          <p:nvPr/>
        </p:nvSpPr>
        <p:spPr>
          <a:xfrm>
            <a:off x="2492972" y="1087818"/>
            <a:ext cx="598050" cy="76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5000"/>
            </a:pPr>
            <a:endParaRPr sz="375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9" name="Google Shape;739;p45"/>
          <p:cNvSpPr txBox="1"/>
          <p:nvPr/>
        </p:nvSpPr>
        <p:spPr>
          <a:xfrm>
            <a:off x="539756" y="2776181"/>
            <a:ext cx="8289225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  <a:buSzPts val="3600"/>
            </a:pPr>
            <a:r>
              <a:rPr lang="ru-RU" sz="2700" b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Разберем пример сервиса и придумаем гипотезы</a:t>
            </a:r>
            <a:endParaRPr lang="ru-RU" sz="105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E810A-2E05-324A-ABC2-98F7A8C8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продукта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46"/>
          <p:cNvPicPr preferRelativeResize="0"/>
          <p:nvPr/>
        </p:nvPicPr>
        <p:blipFill rotWithShape="1">
          <a:blip r:embed="rId3">
            <a:alphaModFix/>
          </a:blip>
          <a:srcRect r="59004"/>
          <a:stretch/>
        </p:blipFill>
        <p:spPr>
          <a:xfrm>
            <a:off x="857250" y="996975"/>
            <a:ext cx="3034725" cy="39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D392-36AF-8E48-B91C-1D5A764E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47"/>
          <p:cNvPicPr preferRelativeResize="0"/>
          <p:nvPr/>
        </p:nvPicPr>
        <p:blipFill rotWithShape="1">
          <a:blip r:embed="rId3">
            <a:alphaModFix/>
          </a:blip>
          <a:srcRect r="24981"/>
          <a:stretch/>
        </p:blipFill>
        <p:spPr>
          <a:xfrm>
            <a:off x="857250" y="996975"/>
            <a:ext cx="5553395" cy="39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DD7A4-6D91-E64D-B1F3-2F7393C4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996974"/>
            <a:ext cx="7402817" cy="39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8"/>
          <p:cNvSpPr/>
          <p:nvPr/>
        </p:nvSpPr>
        <p:spPr>
          <a:xfrm>
            <a:off x="6953306" y="996975"/>
            <a:ext cx="1787175" cy="7431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B29E3-8EEC-594F-A304-7FD1D215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A0237-93C3-DD4E-AD18-91C45EC0F8EF}"/>
              </a:ext>
            </a:extLst>
          </p:cNvPr>
          <p:cNvGrpSpPr/>
          <p:nvPr/>
        </p:nvGrpSpPr>
        <p:grpSpPr>
          <a:xfrm>
            <a:off x="749482" y="1229505"/>
            <a:ext cx="7908131" cy="3652406"/>
            <a:chOff x="999308" y="1639340"/>
            <a:chExt cx="10544175" cy="4869874"/>
          </a:xfrm>
        </p:grpSpPr>
        <p:pic>
          <p:nvPicPr>
            <p:cNvPr id="770" name="Google Shape;770;p49"/>
            <p:cNvPicPr preferRelativeResize="0"/>
            <p:nvPr/>
          </p:nvPicPr>
          <p:blipFill rotWithShape="1">
            <a:blip r:embed="rId3">
              <a:alphaModFix/>
            </a:blip>
            <a:srcRect t="4076"/>
            <a:stretch/>
          </p:blipFill>
          <p:spPr>
            <a:xfrm>
              <a:off x="999308" y="1639340"/>
              <a:ext cx="10544175" cy="486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4020EA-6EC4-4B48-B832-41B64648B5D4}"/>
                </a:ext>
              </a:extLst>
            </p:cNvPr>
            <p:cNvSpPr txBox="1"/>
            <p:nvPr/>
          </p:nvSpPr>
          <p:spPr>
            <a:xfrm>
              <a:off x="4467153" y="2569028"/>
              <a:ext cx="3311163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Google Sans"/>
                </a:rPr>
                <a:t>Security Operations Center (SOC) Analysts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AE345B-4101-7E47-97A0-698C669C0563}"/>
                </a:ext>
              </a:extLst>
            </p:cNvPr>
            <p:cNvSpPr txBox="1"/>
            <p:nvPr/>
          </p:nvSpPr>
          <p:spPr>
            <a:xfrm>
              <a:off x="4399729" y="1721631"/>
              <a:ext cx="383481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Google Sans"/>
                </a:rPr>
                <a:t>Time to response (Service level agreement – SLA)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227382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Гипотеза 1</a:t>
            </a:r>
            <a:br>
              <a:rPr lang="ru-RU" dirty="0"/>
            </a:br>
            <a:r>
              <a:rPr lang="ru-RU" dirty="0"/>
              <a:t>Мы предполагаем, что приоретизация оповещений позволит находить </a:t>
            </a:r>
            <a:r>
              <a:rPr lang="en-US" dirty="0"/>
              <a:t>true alerts </a:t>
            </a:r>
            <a:r>
              <a:rPr lang="ru-RU" dirty="0"/>
              <a:t>раньше и это уменьшит время реакции специалиста</a:t>
            </a:r>
          </a:p>
        </p:txBody>
      </p:sp>
    </p:spTree>
    <p:extLst>
      <p:ext uri="{BB962C8B-B14F-4D97-AF65-F5344CB8AC3E}">
        <p14:creationId xmlns:p14="http://schemas.microsoft.com/office/powerpoint/2010/main" val="791537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227382"/>
            <a:ext cx="852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Гипотеза 1</a:t>
            </a:r>
            <a:br>
              <a:rPr lang="ru-RU" dirty="0"/>
            </a:br>
            <a:r>
              <a:rPr lang="ru-RU" dirty="0"/>
              <a:t>Мы предполагаем, что приоретизация оповещений позволит находить </a:t>
            </a:r>
            <a:r>
              <a:rPr lang="en-US" dirty="0"/>
              <a:t>true alerts </a:t>
            </a:r>
            <a:r>
              <a:rPr lang="ru-RU" dirty="0"/>
              <a:t>раньше и это уменьшит время реакции специалиста.</a:t>
            </a:r>
          </a:p>
          <a:p>
            <a:endParaRPr lang="ru-RU" dirty="0"/>
          </a:p>
          <a:p>
            <a:r>
              <a:rPr lang="ru-RU" b="1" i="1" dirty="0"/>
              <a:t>Нет измеримой метрики!</a:t>
            </a:r>
          </a:p>
        </p:txBody>
      </p:sp>
    </p:spTree>
    <p:extLst>
      <p:ext uri="{BB962C8B-B14F-4D97-AF65-F5344CB8AC3E}">
        <p14:creationId xmlns:p14="http://schemas.microsoft.com/office/powerpoint/2010/main" val="262997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71;p44">
            <a:extLst>
              <a:ext uri="{FF2B5EF4-FFF2-40B4-BE49-F238E27FC236}">
                <a16:creationId xmlns:a16="http://schemas.microsoft.com/office/drawing/2014/main" id="{97290346-692E-064C-8312-9A26736D095B}"/>
              </a:ext>
            </a:extLst>
          </p:cNvPr>
          <p:cNvSpPr/>
          <p:nvPr/>
        </p:nvSpPr>
        <p:spPr>
          <a:xfrm>
            <a:off x="2226713" y="366013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Взаимодействие с командой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модуля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1. Процессы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Вводное занятие, знакомство с курсом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154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Цели и метрики </a:t>
            </a:r>
            <a:r>
              <a:rPr lang="en-US" sz="1200" dirty="0">
                <a:solidFill>
                  <a:srgbClr val="1F1F1F"/>
                </a:solidFill>
                <a:latin typeface="Google Sans"/>
                <a:sym typeface="Roboto"/>
              </a:rPr>
              <a:t>ML </a:t>
            </a:r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проектов</a:t>
            </a:r>
            <a:endParaRPr lang="en-US"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3776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Организация исходного кода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1833" y="418249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Практика – Формирование процессов команды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51905" y="2038597"/>
            <a:ext cx="11296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90723" y="2299779"/>
            <a:ext cx="165205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665921" y="2824581"/>
            <a:ext cx="2696775" cy="4150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42146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9933" y="4158546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928F25-2C26-E840-9F20-E19ED35181CF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oogle Shape;225;p40">
            <a:extLst>
              <a:ext uri="{FF2B5EF4-FFF2-40B4-BE49-F238E27FC236}">
                <a16:creationId xmlns:a16="http://schemas.microsoft.com/office/drawing/2014/main" id="{41117EAF-40A8-DF49-B199-2C2292CFFD0B}"/>
              </a:ext>
            </a:extLst>
          </p:cNvPr>
          <p:cNvPicPr preferRelativeResize="0"/>
          <p:nvPr/>
        </p:nvPicPr>
        <p:blipFill>
          <a:blip r:embed="rId4"/>
          <a:srcRect t="10841" b="10841"/>
          <a:stretch/>
        </p:blipFill>
        <p:spPr>
          <a:xfrm>
            <a:off x="683041" y="202438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" name="Google Shape;225;p40">
            <a:extLst>
              <a:ext uri="{FF2B5EF4-FFF2-40B4-BE49-F238E27FC236}">
                <a16:creationId xmlns:a16="http://schemas.microsoft.com/office/drawing/2014/main" id="{4030CE55-7AE6-CB44-8948-97A204C173A5}"/>
              </a:ext>
            </a:extLst>
          </p:cNvPr>
          <p:cNvPicPr preferRelativeResize="0"/>
          <p:nvPr/>
        </p:nvPicPr>
        <p:blipFill>
          <a:blip r:embed="rId5"/>
          <a:srcRect t="10953" b="10953"/>
          <a:stretch/>
        </p:blipFill>
        <p:spPr>
          <a:xfrm>
            <a:off x="683041" y="308442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234;p40">
            <a:extLst>
              <a:ext uri="{FF2B5EF4-FFF2-40B4-BE49-F238E27FC236}">
                <a16:creationId xmlns:a16="http://schemas.microsoft.com/office/drawing/2014/main" id="{40BCDDB9-DAC7-FE44-AC17-F8047E47484F}"/>
              </a:ext>
            </a:extLst>
          </p:cNvPr>
          <p:cNvPicPr preferRelativeResize="0"/>
          <p:nvPr/>
        </p:nvPicPr>
        <p:blipFill>
          <a:blip r:embed="rId6"/>
          <a:srcRect t="10047" b="10047"/>
          <a:stretch/>
        </p:blipFill>
        <p:spPr>
          <a:xfrm>
            <a:off x="687921" y="255955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231;p40">
            <a:extLst>
              <a:ext uri="{FF2B5EF4-FFF2-40B4-BE49-F238E27FC236}">
                <a16:creationId xmlns:a16="http://schemas.microsoft.com/office/drawing/2014/main" id="{EEABE266-9827-0C40-8929-F8913CFAFB73}"/>
              </a:ext>
            </a:extLst>
          </p:cNvPr>
          <p:cNvPicPr preferRelativeResize="0"/>
          <p:nvPr/>
        </p:nvPicPr>
        <p:blipFill>
          <a:blip r:embed="rId7"/>
          <a:srcRect t="3747" b="3747"/>
          <a:stretch/>
        </p:blipFill>
        <p:spPr>
          <a:xfrm>
            <a:off x="683041" y="4124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31859D-6A3D-A248-A08F-8B44FDE93383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6B049-864C-B647-AF20-8C2639CCF4B9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0AC20E-81F3-A746-B850-DF52777E668F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BB8C4D-AA93-624D-A937-FF4F16478B13}"/>
              </a:ext>
            </a:extLst>
          </p:cNvPr>
          <p:cNvSpPr txBox="1"/>
          <p:nvPr/>
        </p:nvSpPr>
        <p:spPr>
          <a:xfrm>
            <a:off x="1144691" y="421464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93A93DBA-E9A5-D54E-98E9-E57C846BAACF}"/>
              </a:ext>
            </a:extLst>
          </p:cNvPr>
          <p:cNvCxnSpPr/>
          <p:nvPr/>
        </p:nvCxnSpPr>
        <p:spPr>
          <a:xfrm rot="16200000" flipH="1">
            <a:off x="1184344" y="2815763"/>
            <a:ext cx="1664808" cy="4199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oogle Shape;225;p40">
            <a:extLst>
              <a:ext uri="{FF2B5EF4-FFF2-40B4-BE49-F238E27FC236}">
                <a16:creationId xmlns:a16="http://schemas.microsoft.com/office/drawing/2014/main" id="{5579647F-3019-1840-B809-A6457CDE37DB}"/>
              </a:ext>
            </a:extLst>
          </p:cNvPr>
          <p:cNvPicPr preferRelativeResize="0"/>
          <p:nvPr/>
        </p:nvPicPr>
        <p:blipFill>
          <a:blip r:embed="rId5"/>
          <a:srcRect t="10953" b="10953"/>
          <a:stretch/>
        </p:blipFill>
        <p:spPr>
          <a:xfrm>
            <a:off x="683041" y="359403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664DF4-51DB-124A-A053-9711DCEA2E44}"/>
              </a:ext>
            </a:extLst>
          </p:cNvPr>
          <p:cNvSpPr txBox="1"/>
          <p:nvPr/>
        </p:nvSpPr>
        <p:spPr>
          <a:xfrm>
            <a:off x="1159189" y="368740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55" name="Google Shape;225;p40">
            <a:extLst>
              <a:ext uri="{FF2B5EF4-FFF2-40B4-BE49-F238E27FC236}">
                <a16:creationId xmlns:a16="http://schemas.microsoft.com/office/drawing/2014/main" id="{190A46FF-09C8-514C-B833-5CD0CB65973C}"/>
              </a:ext>
            </a:extLst>
          </p:cNvPr>
          <p:cNvPicPr preferRelativeResize="0"/>
          <p:nvPr/>
        </p:nvPicPr>
        <p:blipFill>
          <a:blip r:embed="rId4"/>
          <a:srcRect t="10841" b="10841"/>
          <a:stretch/>
        </p:blipFill>
        <p:spPr>
          <a:xfrm>
            <a:off x="3137148" y="119606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CC58354-4FF5-6040-8F34-8865B4043C89}"/>
              </a:ext>
            </a:extLst>
          </p:cNvPr>
          <p:cNvSpPr txBox="1"/>
          <p:nvPr/>
        </p:nvSpPr>
        <p:spPr>
          <a:xfrm>
            <a:off x="3557078" y="1132458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Петр</a:t>
            </a:r>
            <a:br>
              <a:rPr lang="ru-RU" dirty="0"/>
            </a:br>
            <a:r>
              <a:rPr lang="ru-RU" dirty="0"/>
              <a:t>Емельянов</a:t>
            </a:r>
            <a:endParaRPr lang="en-US" dirty="0"/>
          </a:p>
        </p:txBody>
      </p:sp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F0684B35-B95B-E340-82F9-904987AFE8DC}"/>
              </a:ext>
            </a:extLst>
          </p:cNvPr>
          <p:cNvPicPr preferRelativeResize="0"/>
          <p:nvPr/>
        </p:nvPicPr>
        <p:blipFill>
          <a:blip r:embed="rId8"/>
          <a:srcRect t="6408" b="6408"/>
          <a:stretch/>
        </p:blipFill>
        <p:spPr>
          <a:xfrm>
            <a:off x="4572000" y="1196036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CBDDBC-F81E-8147-84C0-977D383991DD}"/>
              </a:ext>
            </a:extLst>
          </p:cNvPr>
          <p:cNvSpPr txBox="1"/>
          <p:nvPr/>
        </p:nvSpPr>
        <p:spPr>
          <a:xfrm>
            <a:off x="4997733" y="1130659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59" name="Google Shape;231;p40">
            <a:extLst>
              <a:ext uri="{FF2B5EF4-FFF2-40B4-BE49-F238E27FC236}">
                <a16:creationId xmlns:a16="http://schemas.microsoft.com/office/drawing/2014/main" id="{DC09C90E-8004-024B-BAE2-28ADFF2A944E}"/>
              </a:ext>
            </a:extLst>
          </p:cNvPr>
          <p:cNvPicPr preferRelativeResize="0"/>
          <p:nvPr/>
        </p:nvPicPr>
        <p:blipFill>
          <a:blip r:embed="rId5"/>
          <a:srcRect t="10494" b="10494"/>
          <a:stretch/>
        </p:blipFill>
        <p:spPr>
          <a:xfrm>
            <a:off x="5961458" y="1184928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DE02E88-1D21-3B42-BB9C-195D0CA73410}"/>
              </a:ext>
            </a:extLst>
          </p:cNvPr>
          <p:cNvSpPr txBox="1"/>
          <p:nvPr/>
        </p:nvSpPr>
        <p:spPr>
          <a:xfrm>
            <a:off x="6376508" y="1126177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pic>
        <p:nvPicPr>
          <p:cNvPr id="61" name="Google Shape;231;p40">
            <a:extLst>
              <a:ext uri="{FF2B5EF4-FFF2-40B4-BE49-F238E27FC236}">
                <a16:creationId xmlns:a16="http://schemas.microsoft.com/office/drawing/2014/main" id="{F4324C0B-F0A5-9949-9BBA-4D1125794555}"/>
              </a:ext>
            </a:extLst>
          </p:cNvPr>
          <p:cNvPicPr preferRelativeResize="0"/>
          <p:nvPr/>
        </p:nvPicPr>
        <p:blipFill>
          <a:blip r:embed="rId7"/>
          <a:srcRect t="3747" b="3747"/>
          <a:stretch/>
        </p:blipFill>
        <p:spPr>
          <a:xfrm>
            <a:off x="7279339" y="1171046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BE2EC97-982D-2846-AD9B-C6388E140ADF}"/>
              </a:ext>
            </a:extLst>
          </p:cNvPr>
          <p:cNvSpPr txBox="1"/>
          <p:nvPr/>
        </p:nvSpPr>
        <p:spPr>
          <a:xfrm>
            <a:off x="7694389" y="1112295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Степанов</a:t>
            </a:r>
            <a:endParaRPr lang="en-US" dirty="0"/>
          </a:p>
        </p:txBody>
      </p:sp>
      <p:graphicFrame>
        <p:nvGraphicFramePr>
          <p:cNvPr id="63" name="Table 23">
            <a:extLst>
              <a:ext uri="{FF2B5EF4-FFF2-40B4-BE49-F238E27FC236}">
                <a16:creationId xmlns:a16="http://schemas.microsoft.com/office/drawing/2014/main" id="{89B32BAD-B73D-E242-8C5D-56E608AAAD64}"/>
              </a:ext>
            </a:extLst>
          </p:cNvPr>
          <p:cNvGraphicFramePr>
            <a:graphicFrameLocks noGrp="1"/>
          </p:cNvGraphicFramePr>
          <p:nvPr/>
        </p:nvGraphicFramePr>
        <p:xfrm>
          <a:off x="5097950" y="549114"/>
          <a:ext cx="2603872" cy="304800"/>
        </p:xfrm>
        <a:graphic>
          <a:graphicData uri="http://schemas.openxmlformats.org/drawingml/2006/table">
            <a:tbl>
              <a:tblPr firstRow="1" bandRow="1"/>
              <a:tblGrid>
                <a:gridCol w="325484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698698482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64" name="Google Shape;225;p40">
            <a:extLst>
              <a:ext uri="{FF2B5EF4-FFF2-40B4-BE49-F238E27FC236}">
                <a16:creationId xmlns:a16="http://schemas.microsoft.com/office/drawing/2014/main" id="{B30A2631-833E-DA4A-ADCB-046A6FE27437}"/>
              </a:ext>
            </a:extLst>
          </p:cNvPr>
          <p:cNvPicPr preferRelativeResize="0"/>
          <p:nvPr/>
        </p:nvPicPr>
        <p:blipFill>
          <a:blip r:embed="rId9"/>
          <a:srcRect l="18187" r="18187"/>
          <a:stretch/>
        </p:blipFill>
        <p:spPr>
          <a:xfrm>
            <a:off x="620618" y="1200957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78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227382"/>
            <a:ext cx="852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trike="sngStrike" dirty="0"/>
              <a:t>Гипотеза 1</a:t>
            </a:r>
            <a:br>
              <a:rPr lang="ru-RU" strike="sngStrike" dirty="0"/>
            </a:br>
            <a:r>
              <a:rPr lang="ru-RU" strike="sngStrike" dirty="0"/>
              <a:t>Мы предполагаем, что приоретизация оповещений позволит находить </a:t>
            </a:r>
            <a:r>
              <a:rPr lang="en-US" strike="sngStrike" dirty="0"/>
              <a:t>true alerts </a:t>
            </a:r>
            <a:r>
              <a:rPr lang="ru-RU" strike="sngStrike" dirty="0"/>
              <a:t>раньше и это уменьшит время реакции специалиста</a:t>
            </a:r>
          </a:p>
          <a:p>
            <a:endParaRPr lang="ru-RU" dirty="0"/>
          </a:p>
          <a:p>
            <a:r>
              <a:rPr lang="ru-RU" b="1" dirty="0"/>
              <a:t>Гипотеза 2</a:t>
            </a:r>
          </a:p>
          <a:p>
            <a:r>
              <a:rPr lang="ru-RU" dirty="0"/>
              <a:t>Подсказка в интерфейсе аналитика позволит снизить время разбора ложных инцидентов, что повысит пропускную способность на 10%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31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227382"/>
            <a:ext cx="8520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trike="sngStrike" dirty="0"/>
              <a:t>Гипотеза 1</a:t>
            </a:r>
            <a:br>
              <a:rPr lang="ru-RU" strike="sngStrike" dirty="0"/>
            </a:br>
            <a:r>
              <a:rPr lang="ru-RU" strike="sngStrike" dirty="0"/>
              <a:t>Мы предполагаем, что приоретизация оповещений позволит находить </a:t>
            </a:r>
            <a:r>
              <a:rPr lang="en-US" strike="sngStrike" dirty="0"/>
              <a:t>true alerts </a:t>
            </a:r>
            <a:r>
              <a:rPr lang="ru-RU" strike="sngStrike" dirty="0"/>
              <a:t>раньше и это уменьшит время реакции специалиста</a:t>
            </a:r>
          </a:p>
          <a:p>
            <a:endParaRPr lang="ru-RU" dirty="0"/>
          </a:p>
          <a:p>
            <a:r>
              <a:rPr lang="ru-RU" b="1" dirty="0"/>
              <a:t>Гипотеза 2</a:t>
            </a:r>
          </a:p>
          <a:p>
            <a:r>
              <a:rPr lang="ru-RU" dirty="0"/>
              <a:t>Подсказка в интерфейсе аналитика позволит снизить время разбора ложных инцидентов, что повысит пропускную способность на 10%</a:t>
            </a:r>
          </a:p>
          <a:p>
            <a:endParaRPr lang="ru-RU" dirty="0"/>
          </a:p>
          <a:p>
            <a:endParaRPr lang="ru-RU" dirty="0"/>
          </a:p>
          <a:p>
            <a:r>
              <a:rPr lang="ru-RU" b="1" i="1" dirty="0"/>
              <a:t>Мы не можем сказать ничего о допустимости ошибок. Никак не связаны с </a:t>
            </a:r>
            <a:r>
              <a:rPr lang="en-US" b="1" i="1" dirty="0"/>
              <a:t>SLA, </a:t>
            </a:r>
            <a:r>
              <a:rPr lang="ru-RU" b="1" i="1" dirty="0" err="1"/>
              <a:t>т.е</a:t>
            </a:r>
            <a:r>
              <a:rPr lang="ru-RU" b="1" i="1" dirty="0"/>
              <a:t> фактически мы измеряем не то, что нужно!</a:t>
            </a:r>
          </a:p>
        </p:txBody>
      </p:sp>
    </p:spTree>
    <p:extLst>
      <p:ext uri="{BB962C8B-B14F-4D97-AF65-F5344CB8AC3E}">
        <p14:creationId xmlns:p14="http://schemas.microsoft.com/office/powerpoint/2010/main" val="737046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обращений клиентов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227382"/>
            <a:ext cx="852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trike="sngStrike" dirty="0"/>
              <a:t>Гипотеза 1</a:t>
            </a:r>
            <a:br>
              <a:rPr lang="ru-RU" strike="sngStrike" dirty="0"/>
            </a:br>
            <a:r>
              <a:rPr lang="ru-RU" strike="sngStrike" dirty="0"/>
              <a:t>Мы предполагаем, что приоретизация оповещений позволит находить </a:t>
            </a:r>
            <a:r>
              <a:rPr lang="en-US" strike="sngStrike" dirty="0"/>
              <a:t>true alerts </a:t>
            </a:r>
            <a:r>
              <a:rPr lang="ru-RU" strike="sngStrike" dirty="0"/>
              <a:t>раньше и это уменьшит время реакции специалиста</a:t>
            </a:r>
          </a:p>
          <a:p>
            <a:endParaRPr lang="ru-RU" strike="sngStrike" dirty="0"/>
          </a:p>
          <a:p>
            <a:r>
              <a:rPr lang="ru-RU" b="1" strike="sngStrike" dirty="0"/>
              <a:t>Гипотеза 2</a:t>
            </a:r>
          </a:p>
          <a:p>
            <a:r>
              <a:rPr lang="ru-RU" strike="sngStrike" dirty="0"/>
              <a:t>Подсказка в интерфейсе аналитика позволит снизить время разбора ложных инцидентов, что повысит пропускную способность на 10%</a:t>
            </a:r>
          </a:p>
          <a:p>
            <a:endParaRPr lang="ru-RU" dirty="0"/>
          </a:p>
          <a:p>
            <a:r>
              <a:rPr lang="ru-RU" b="1" dirty="0"/>
              <a:t>Гипотеза 3</a:t>
            </a:r>
          </a:p>
          <a:p>
            <a:r>
              <a:rPr lang="ru-RU" dirty="0"/>
              <a:t>Мы предполагаем, что автоматическая фильтрация </a:t>
            </a:r>
            <a:r>
              <a:rPr lang="en-US" dirty="0"/>
              <a:t>false alerts </a:t>
            </a:r>
            <a:r>
              <a:rPr lang="ru-RU" dirty="0"/>
              <a:t>снизит нагрузку на </a:t>
            </a:r>
            <a:r>
              <a:rPr lang="en-US" dirty="0"/>
              <a:t>SOC </a:t>
            </a:r>
            <a:r>
              <a:rPr lang="ru-RU" dirty="0"/>
              <a:t>аналитиков и повысит их пропускную способность на 20%. При этом доля ошибок не превысит 5% от общего числа обращений.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30E13-98BE-5C4B-BB8F-DE78A26A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759E-5958-9C43-90F8-FBD019943531}"/>
              </a:ext>
            </a:extLst>
          </p:cNvPr>
          <p:cNvSpPr txBox="1"/>
          <p:nvPr/>
        </p:nvSpPr>
        <p:spPr>
          <a:xfrm>
            <a:off x="500550" y="1426624"/>
            <a:ext cx="8520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Прежде чем ставить задачу и создавать </a:t>
            </a:r>
            <a:r>
              <a:rPr lang="en-US" dirty="0"/>
              <a:t>ML </a:t>
            </a:r>
            <a:r>
              <a:rPr lang="ru-RU" dirty="0"/>
              <a:t>модель, нужно выбрать разумную метрику;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Если вы собираетесь оптимизировать модель, то в качестве функции ошибок можно использовать одну из стандартных метрик (Важно следить за дисбалансом);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Обязательно согласуйте с заказчиком выбранную метрику, преобразовав бизнес-метрики в метрику </a:t>
            </a:r>
            <a:r>
              <a:rPr lang="en-US" dirty="0"/>
              <a:t>ML </a:t>
            </a:r>
            <a:r>
              <a:rPr lang="ru-RU" dirty="0"/>
              <a:t>модели. (По длительности может быть сравнимо с разработкой самой модели, но без этого не имеет смысла приступать к работе);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Важно умение переводить метрику в деньги  = меньше вероятность ошибок в выборе метрик;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Эффективная оптимизация модели = понимание предметной области и совместной постановки задачи на уровне бизнеса и статистики.</a:t>
            </a:r>
          </a:p>
        </p:txBody>
      </p:sp>
    </p:spTree>
    <p:extLst>
      <p:ext uri="{BB962C8B-B14F-4D97-AF65-F5344CB8AC3E}">
        <p14:creationId xmlns:p14="http://schemas.microsoft.com/office/powerpoint/2010/main" val="4216643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47459-09E5-7D4A-9A6A-3DA1DD47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77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AF64A-90C9-FF44-A28B-5B0C696F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материалы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3E303-28B7-D246-A7D8-5217AF7E098A}"/>
              </a:ext>
            </a:extLst>
          </p:cNvPr>
          <p:cNvSpPr txBox="1"/>
          <p:nvPr/>
        </p:nvSpPr>
        <p:spPr>
          <a:xfrm>
            <a:off x="500550" y="1224366"/>
            <a:ext cx="8391837" cy="13181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hlinkClick r:id="rId2"/>
              </a:rPr>
              <a:t>Метрика и как ее выбрать</a:t>
            </a:r>
            <a:endParaRPr lang="ru-RU" dirty="0"/>
          </a:p>
          <a:p>
            <a:pPr>
              <a:lnSpc>
                <a:spcPct val="200000"/>
              </a:lnSpc>
            </a:pPr>
            <a:r>
              <a:rPr lang="ru-RU" dirty="0">
                <a:hlinkClick r:id="rId3"/>
              </a:rPr>
              <a:t>Продуктовые метрики</a:t>
            </a:r>
            <a:endParaRPr lang="ru-RU" dirty="0"/>
          </a:p>
          <a:p>
            <a:pPr>
              <a:lnSpc>
                <a:spcPct val="200000"/>
              </a:lnSpc>
            </a:pPr>
            <a:r>
              <a:rPr lang="ru-RU" dirty="0">
                <a:hlinkClick r:id="rId4"/>
              </a:rPr>
              <a:t>Метрики и подходы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85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/>
              <a:t>06</a:t>
            </a:r>
            <a:r>
              <a:rPr lang="en-US" dirty="0"/>
              <a:t>.0</a:t>
            </a:r>
            <a:r>
              <a:rPr lang="ru-RU" dirty="0"/>
              <a:t>6</a:t>
            </a:r>
            <a:r>
              <a:rPr lang="en-US" dirty="0"/>
              <a:t> – </a:t>
            </a:r>
            <a:r>
              <a:rPr lang="ru-RU" dirty="0"/>
              <a:t>Организация исходного кода</a:t>
            </a:r>
          </a:p>
        </p:txBody>
      </p:sp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05A1C932-8EBE-7E4B-95C4-F5847964513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Маршрут </a:t>
            </a:r>
            <a:r>
              <a:rPr lang="ru-RU" dirty="0" err="1"/>
              <a:t>вебинара</a:t>
            </a:r>
            <a:endParaRPr dirty="0"/>
          </a:p>
        </p:txBody>
      </p:sp>
      <p:sp>
        <p:nvSpPr>
          <p:cNvPr id="241" name="Google Shape;241;p37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6524" y="354301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 и деньги</a:t>
            </a:r>
          </a:p>
        </p:txBody>
      </p:sp>
      <p:sp>
        <p:nvSpPr>
          <p:cNvPr id="243" name="Google Shape;243;p37"/>
          <p:cNvSpPr/>
          <p:nvPr/>
        </p:nvSpPr>
        <p:spPr>
          <a:xfrm>
            <a:off x="786524" y="432218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SzPts val="1600"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</a:p>
        </p:txBody>
      </p:sp>
      <p:sp>
        <p:nvSpPr>
          <p:cNvPr id="244" name="Google Shape;244;p37"/>
          <p:cNvSpPr/>
          <p:nvPr/>
        </p:nvSpPr>
        <p:spPr>
          <a:xfrm>
            <a:off x="792874" y="198468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Метрики, что и зачем?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44;p37">
            <a:extLst>
              <a:ext uri="{FF2B5EF4-FFF2-40B4-BE49-F238E27FC236}">
                <a16:creationId xmlns:a16="http://schemas.microsoft.com/office/drawing/2014/main" id="{D4AAFEF9-484D-CB49-9394-A6E1EE7A728B}"/>
              </a:ext>
            </a:extLst>
          </p:cNvPr>
          <p:cNvSpPr/>
          <p:nvPr/>
        </p:nvSpPr>
        <p:spPr>
          <a:xfrm>
            <a:off x="799225" y="27638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Матрица ошибок</a:t>
            </a:r>
            <a:endParaRPr sz="14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51;p37">
            <a:extLst>
              <a:ext uri="{FF2B5EF4-FFF2-40B4-BE49-F238E27FC236}">
                <a16:creationId xmlns:a16="http://schemas.microsoft.com/office/drawing/2014/main" id="{7B6CD010-F979-3045-BA4E-6D37DE20CBA3}"/>
              </a:ext>
            </a:extLst>
          </p:cNvPr>
          <p:cNvCxnSpPr>
            <a:cxnSpLocks/>
            <a:stCxn id="242" idx="1"/>
            <a:endCxn id="243" idx="1"/>
          </p:cNvCxnSpPr>
          <p:nvPr/>
        </p:nvCxnSpPr>
        <p:spPr>
          <a:xfrm rot="10800000" flipV="1">
            <a:off x="786524" y="3731116"/>
            <a:ext cx="12700" cy="779165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" name="Google Shape;251;p37">
            <a:extLst>
              <a:ext uri="{FF2B5EF4-FFF2-40B4-BE49-F238E27FC236}">
                <a16:creationId xmlns:a16="http://schemas.microsoft.com/office/drawing/2014/main" id="{C7CECD3F-7C7A-0C41-9462-8A4F1E7A4EC0}"/>
              </a:ext>
            </a:extLst>
          </p:cNvPr>
          <p:cNvCxnSpPr>
            <a:cxnSpLocks/>
            <a:stCxn id="17" idx="1"/>
            <a:endCxn id="242" idx="1"/>
          </p:cNvCxnSpPr>
          <p:nvPr/>
        </p:nvCxnSpPr>
        <p:spPr>
          <a:xfrm rot="10800000" flipV="1">
            <a:off x="786525" y="2951953"/>
            <a:ext cx="12701" cy="779164"/>
          </a:xfrm>
          <a:prstGeom prst="curvedConnector3">
            <a:avLst>
              <a:gd name="adj1" fmla="val 1899858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" name="Google Shape;251;p37">
            <a:extLst>
              <a:ext uri="{FF2B5EF4-FFF2-40B4-BE49-F238E27FC236}">
                <a16:creationId xmlns:a16="http://schemas.microsoft.com/office/drawing/2014/main" id="{BA3B9846-A040-C54B-A46C-DB49CA464C1B}"/>
              </a:ext>
            </a:extLst>
          </p:cNvPr>
          <p:cNvCxnSpPr>
            <a:cxnSpLocks/>
            <a:stCxn id="244" idx="1"/>
            <a:endCxn id="17" idx="1"/>
          </p:cNvCxnSpPr>
          <p:nvPr/>
        </p:nvCxnSpPr>
        <p:spPr>
          <a:xfrm rot="10800000" flipH="1" flipV="1">
            <a:off x="792873" y="2172789"/>
            <a:ext cx="6351" cy="779164"/>
          </a:xfrm>
          <a:prstGeom prst="curvedConnector3">
            <a:avLst>
              <a:gd name="adj1" fmla="val -359943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" name="Google Shape;251;p37">
            <a:extLst>
              <a:ext uri="{FF2B5EF4-FFF2-40B4-BE49-F238E27FC236}">
                <a16:creationId xmlns:a16="http://schemas.microsoft.com/office/drawing/2014/main" id="{9E0304BD-7386-A943-A1FA-0F6E0449EEEA}"/>
              </a:ext>
            </a:extLst>
          </p:cNvPr>
          <p:cNvCxnSpPr>
            <a:cxnSpLocks/>
            <a:stCxn id="241" idx="1"/>
            <a:endCxn id="244" idx="1"/>
          </p:cNvCxnSpPr>
          <p:nvPr/>
        </p:nvCxnSpPr>
        <p:spPr>
          <a:xfrm rot="10800000" flipH="1" flipV="1">
            <a:off x="786524" y="1393625"/>
            <a:ext cx="6349" cy="779164"/>
          </a:xfrm>
          <a:prstGeom prst="curvedConnector3">
            <a:avLst>
              <a:gd name="adj1" fmla="val -36005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0F46A-CBCF-7A47-AED4-853582AD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77" y="1426624"/>
            <a:ext cx="3828802" cy="29096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479996"/>
              </p:ext>
            </p:extLst>
          </p:nvPr>
        </p:nvGraphicFramePr>
        <p:xfrm>
          <a:off x="846750" y="1649963"/>
          <a:ext cx="7239000" cy="138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Понять что такое метрики и зачем они нужны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Познакомитесь с основными метриками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как их использовать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1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как они связаны с показателями бизнеса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075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157149168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Собирать метрики и контролировать работу собственных моделей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границы применимости и минимальной точности моделей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2259</Words>
  <Application>Microsoft Macintosh PowerPoint</Application>
  <PresentationFormat>On-screen Show (16:9)</PresentationFormat>
  <Paragraphs>540</Paragraphs>
  <Slides>68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Söhne</vt:lpstr>
      <vt:lpstr>Google Sans</vt:lpstr>
      <vt:lpstr>Microsoft Sans Serif</vt:lpstr>
      <vt:lpstr>Arial</vt:lpstr>
      <vt:lpstr>Courier New</vt:lpstr>
      <vt:lpstr>Verdana</vt:lpstr>
      <vt:lpstr>Roboto</vt:lpstr>
      <vt:lpstr>-apple-system</vt:lpstr>
      <vt:lpstr>Avenir</vt:lpstr>
      <vt:lpstr>Apple Chancery</vt:lpstr>
      <vt:lpstr>Cambria Math</vt:lpstr>
      <vt:lpstr>AkayaTelivigala</vt:lpstr>
      <vt:lpstr>Calibri</vt:lpstr>
      <vt:lpstr>Светлая тема</vt:lpstr>
      <vt:lpstr>Светлая тема</vt:lpstr>
      <vt:lpstr>ML Ops Цели и метрики проектов.</vt:lpstr>
      <vt:lpstr>Проверить, идет ли запись</vt:lpstr>
      <vt:lpstr>ML Ops Инструменты и метрики. Prometheus.</vt:lpstr>
      <vt:lpstr>Правила вебинара</vt:lpstr>
      <vt:lpstr>Карта курса</vt:lpstr>
      <vt:lpstr>Программа модуля</vt:lpstr>
      <vt:lpstr>Маршрут вебинара</vt:lpstr>
      <vt:lpstr>Цели вебинара</vt:lpstr>
      <vt:lpstr>Смысл</vt:lpstr>
      <vt:lpstr>Метрики</vt:lpstr>
      <vt:lpstr>Области классического ML</vt:lpstr>
      <vt:lpstr>Метрик много - зависит все от области</vt:lpstr>
      <vt:lpstr>Метрики расстояния</vt:lpstr>
      <vt:lpstr>Сходство</vt:lpstr>
      <vt:lpstr>Метрики сходства</vt:lpstr>
      <vt:lpstr>Метрики расстояния</vt:lpstr>
      <vt:lpstr>Манхеттенское и Евклидово расстояние</vt:lpstr>
      <vt:lpstr>Метрики расстояния</vt:lpstr>
      <vt:lpstr>Метрики расстояния</vt:lpstr>
      <vt:lpstr>Метрики качества</vt:lpstr>
      <vt:lpstr>Матрица ошибок</vt:lpstr>
      <vt:lpstr>Метрики качества</vt:lpstr>
      <vt:lpstr>Кредитный скорринг – предсказать вернет/нет  </vt:lpstr>
      <vt:lpstr>Accuracy - не отражает правды</vt:lpstr>
      <vt:lpstr>Accuracy - не отражает правды</vt:lpstr>
      <vt:lpstr>ROC-AUC</vt:lpstr>
      <vt:lpstr>Uplift- воздействие на клиента</vt:lpstr>
      <vt:lpstr>Воздействие на клиента - реклама/SMS</vt:lpstr>
      <vt:lpstr>Связь с бизнесом</vt:lpstr>
      <vt:lpstr>Связь с бизнесом</vt:lpstr>
      <vt:lpstr>Связь с бизнесом</vt:lpstr>
      <vt:lpstr>Связь с бизнесом – соревнуемся с экспертом</vt:lpstr>
      <vt:lpstr>ML и проблема точности</vt:lpstr>
      <vt:lpstr>Какие ошибки мы можем допустить?</vt:lpstr>
      <vt:lpstr>Какие ошибки мы можем допустить?</vt:lpstr>
      <vt:lpstr>Какие ошибки мы можем допустить?</vt:lpstr>
      <vt:lpstr>Какие ошибки мы можем допустить?</vt:lpstr>
      <vt:lpstr>Какие ошибки мы можем допустить?</vt:lpstr>
      <vt:lpstr>ML и проблема точности</vt:lpstr>
      <vt:lpstr>ML и проблема точности</vt:lpstr>
      <vt:lpstr>Жизненный цикл продукта – разные метрики</vt:lpstr>
      <vt:lpstr>Иерархия метрик</vt:lpstr>
      <vt:lpstr>Ошибки бизнес задач</vt:lpstr>
      <vt:lpstr>Оценка точности прогноза</vt:lpstr>
      <vt:lpstr>Оценка точности прогноза</vt:lpstr>
      <vt:lpstr>Оценка точности прогноза - решение</vt:lpstr>
      <vt:lpstr>Оценка точности прогноза</vt:lpstr>
      <vt:lpstr>Оценка точности прогноза – решение</vt:lpstr>
      <vt:lpstr>Постановка задач</vt:lpstr>
      <vt:lpstr>PowerPoint Presentation</vt:lpstr>
      <vt:lpstr>Пример задачи</vt:lpstr>
      <vt:lpstr>Практика</vt:lpstr>
      <vt:lpstr>Метрики продукта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Мониторинг обращений клиентов</vt:lpstr>
      <vt:lpstr>Вопросы?</vt:lpstr>
      <vt:lpstr>Заключение</vt:lpstr>
      <vt:lpstr>Материалы</vt:lpstr>
      <vt:lpstr>Дополнительные материалы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83</cp:revision>
  <dcterms:modified xsi:type="dcterms:W3CDTF">2024-06-04T14:12:32Z</dcterms:modified>
</cp:coreProperties>
</file>